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1"/>
              </a:solidFill>
            </a:ln>
          </a:top>
          <a:bottom>
            <a:ln w="12700">
              <a:noFill/>
            </a:ln>
          </a:bottom>
          <a:insideH>
            <a:ln w="12700">
              <a:solidFill>
                <a:schemeClr val="accent1"/>
              </a:solidFill>
            </a:ln>
          </a:insideH>
          <a:insideV>
            <a:ln w="12700">
              <a:solidFill>
                <a:schemeClr val="accent1"/>
              </a:solidFill>
            </a:ln>
          </a:insideV>
        </a:tcBdr>
        <a:fill>
          <a:solidFill>
            <a:schemeClr val="accent1">
              <a:tint val="60000"/>
            </a:schemeClr>
          </a:solidFill>
        </a:fill>
      </a:tcStyle>
    </a:wholeTbl>
    <a:band1H>
      <a:tcStyle>
        <a:tcBdr/>
        <a:fill>
          <a:solidFill>
            <a:schemeClr val="accent1">
              <a:tint val="8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80000"/>
            </a:schemeClr>
          </a:solidFill>
        </a:fill>
      </a:tcStyle>
    </a:band1V>
    <a:band2V>
      <a:tcStyle>
        <a:tcBdr/>
        <a:fill>
          <a:solidFill>
            <a:schemeClr val="accent1">
              <a:tint val="80000"/>
            </a:schemeClr>
          </a:solidFill>
        </a:fill>
      </a:tcStyle>
    </a:band2V>
    <a:lastCol>
      <a:tcTxStyle b="on">
        <a:fontRef idx="minor">
          <a:prstClr val="black"/>
        </a:fontRef>
        <a:schemeClr val="dk1"/>
      </a:tcTxStyle>
      <a:tcStyle>
        <a:tcBdr/>
      </a:tcStyle>
    </a:lastCol>
    <a:firstCol>
      <a:tcTxStyle b="on">
        <a:fontRef idx="minor">
          <a:prstClr val="black"/>
        </a:fontRef>
        <a:schemeClr val="dk1"/>
      </a:tcTxStyle>
      <a:tcStyle>
        <a:tcBdr/>
      </a:tcStyle>
    </a:firstCol>
    <a:lastRow>
      <a:tcTxStyle b="on">
        <a:fontRef idx="minor">
          <a:prstClr val="black"/>
        </a:fontRef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127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58" y="12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30"/>
      <c:depthPercent val="100"/>
      <c:rAngAx val="1"/>
    </c:view3D>
    <c:floor>
      <c:thickness val="0"/>
      <c:spPr>
        <a:prstGeom prst="rect">
          <a:avLst/>
        </a:prstGeom>
        <a:noFill/>
        <a:ln>
          <a:noFill/>
        </a:ln>
        <a:effectLst/>
      </c:spPr>
    </c:floor>
    <c:sideWall>
      <c:thickness val="0"/>
      <c:spPr>
        <a:prstGeom prst="rect">
          <a:avLst/>
        </a:prstGeom>
        <a:noFill/>
        <a:ln>
          <a:noFill/>
        </a:ln>
        <a:effectLst/>
      </c:spPr>
    </c:sideWall>
    <c:backWall>
      <c:thickness val="0"/>
      <c:spPr>
        <a:prstGeom prst="rect">
          <a:avLst/>
        </a:prstGeom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7.1235999999999994E-2"/>
          <c:y val="4.3069999999999997E-2"/>
          <c:w val="0.92876400000000003"/>
          <c:h val="0.7978079999999999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Налоговые, неналоговые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87000000000001E-2"/>
                  <c:y val="-4.257799999999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55999999999999E-2"/>
                  <c:y val="-3.756899999999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4652E-2"/>
                  <c:y val="-4.0073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55999999999999E-2"/>
                  <c:y val="-3.506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652E-2"/>
                  <c:y val="-3.005499999999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2023 год</c:v>
                </c:pt>
                <c:pt idx="1">
                  <c:v>оценка на 2024 год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560.29999999999995</c:v>
                </c:pt>
                <c:pt idx="1">
                  <c:v>576.6</c:v>
                </c:pt>
                <c:pt idx="2">
                  <c:v>628.5</c:v>
                </c:pt>
                <c:pt idx="3">
                  <c:v>656.4</c:v>
                </c:pt>
                <c:pt idx="4">
                  <c:v>688.8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186741683036674E-2"/>
                  <c:y val="8.7661061539386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652396681648173E-2"/>
                  <c:y val="9.767949111110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582552983185923E-2"/>
                  <c:y val="0.152781445395121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56008533656245E-2"/>
                  <c:y val="-1.2522839751472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0769294666222677E-2"/>
                  <c:y val="-1.252343139101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2023 год</c:v>
                </c:pt>
                <c:pt idx="1">
                  <c:v>оценка на 2024 год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 formatCode="0.0">
                  <c:v>202.7</c:v>
                </c:pt>
                <c:pt idx="1">
                  <c:v>303.39999999999998</c:v>
                </c:pt>
                <c:pt idx="2">
                  <c:v>449.3</c:v>
                </c:pt>
                <c:pt idx="3">
                  <c:v>61.6</c:v>
                </c:pt>
                <c:pt idx="4">
                  <c:v>61.6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6796816"/>
        <c:axId val="176796424"/>
        <c:axId val="612740760"/>
      </c:bar3DChart>
      <c:catAx>
        <c:axId val="1767968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>
                <a:solidFill>
                  <a:srgbClr val="0070C0"/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176796424"/>
        <c:crosses val="autoZero"/>
        <c:auto val="1"/>
        <c:lblAlgn val="ctr"/>
        <c:lblOffset val="100"/>
        <c:noMultiLvlLbl val="0"/>
      </c:catAx>
      <c:valAx>
        <c:axId val="176796424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796816"/>
        <c:crosses val="autoZero"/>
        <c:crossBetween val="between"/>
      </c:valAx>
      <c:serAx>
        <c:axId val="612740760"/>
        <c:scaling>
          <c:orientation val="minMax"/>
        </c:scaling>
        <c:delete val="1"/>
        <c:axPos val="b"/>
        <c:majorTickMark val="out"/>
        <c:minorTickMark val="none"/>
        <c:tickLblPos val="nextTo"/>
        <c:crossAx val="176796424"/>
        <c:crosses val="autoZero"/>
      </c:serAx>
      <c:spPr>
        <a:prstGeom prst="rect">
          <a:avLst/>
        </a:prstGeom>
        <a:solidFill>
          <a:schemeClr val="accent5">
            <a:lumMod val="20000"/>
            <a:lumOff val="80000"/>
          </a:schemeClr>
        </a:solidFill>
      </c:spPr>
    </c:plotArea>
    <c:legend>
      <c:legendPos val="b"/>
      <c:layout>
        <c:manualLayout>
          <c:xMode val="edge"/>
          <c:yMode val="edge"/>
          <c:x val="0.48059800000000003"/>
          <c:y val="7.4637999999999996E-2"/>
          <c:w val="0.41433642250735681"/>
          <c:h val="5.135332614819979E-2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631235" y="1708484"/>
      <a:ext cx="8667797" cy="5070655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33"/>
          <c:y val="5.6899999999999999E-2"/>
          <c:w val="0.88566"/>
          <c:h val="0.7888699999999999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prstGeom prst="rect">
              <a:avLst/>
            </a:prstGeom>
            <a:solidFill>
              <a:schemeClr val="bg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451E-2"/>
                  <c:y val="-0.313400000000000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34E-2"/>
                  <c:y val="-0.404059999999999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630000000000001E-2"/>
                  <c:y val="-0.38514999999999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429999999999999E-2"/>
                  <c:y val="-0.3339099999999999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718,0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499999999999999E-2"/>
                  <c:y val="-0.342330000000000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на 2023 год</c:v>
                </c:pt>
                <c:pt idx="1">
                  <c:v>оценка на 2024 год</c:v>
                </c:pt>
                <c:pt idx="2">
                  <c:v>план на 2025 год</c:v>
                </c:pt>
                <c:pt idx="3">
                  <c:v>план на 2026 год</c:v>
                </c:pt>
                <c:pt idx="4">
                  <c:v>план на 2027 год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 formatCode="0.0">
                  <c:v>781.5</c:v>
                </c:pt>
                <c:pt idx="1">
                  <c:v>1071.9000000000001</c:v>
                </c:pt>
                <c:pt idx="2">
                  <c:v>1077.8</c:v>
                </c:pt>
                <c:pt idx="3" formatCode="General">
                  <c:v>718</c:v>
                </c:pt>
                <c:pt idx="4" formatCode="General">
                  <c:v>750.4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2924088"/>
        <c:axId val="652925264"/>
        <c:axId val="0"/>
      </c:bar3DChart>
      <c:catAx>
        <c:axId val="652924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52925264"/>
        <c:crosses val="autoZero"/>
        <c:auto val="1"/>
        <c:lblAlgn val="ctr"/>
        <c:lblOffset val="100"/>
        <c:noMultiLvlLbl val="0"/>
      </c:catAx>
      <c:valAx>
        <c:axId val="6529252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652924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50"/>
      <c:rAngAx val="0"/>
      <c:perspective val="20"/>
    </c:view3D>
    <c:floor>
      <c:thickness val="0"/>
    </c:floor>
    <c:sideWall>
      <c:thickness val="0"/>
      <c:spPr>
        <a:prstGeom prst="rect">
          <a:avLst/>
        </a:prstGeom>
        <a:noFill/>
        <a:ln>
          <a:noFill/>
        </a:ln>
      </c:spPr>
    </c:sideWall>
    <c:backWall>
      <c:thickness val="0"/>
      <c:spPr>
        <a:prstGeom prst="rect">
          <a:avLst/>
        </a:prstGeom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4.7118783858482824E-2"/>
          <c:y val="0.11862320720878862"/>
          <c:w val="0.94494630523862777"/>
          <c:h val="0.564359999999999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prstGeom prst="rect">
              <a:avLst/>
            </a:prstGeom>
            <a:solidFill>
              <a:srgbClr val="00B0F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6.07</c:v>
                </c:pt>
                <c:pt idx="1">
                  <c:v>11.63</c:v>
                </c:pt>
                <c:pt idx="2">
                  <c:v>13.33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prstGeom prst="rect">
              <a:avLst/>
            </a:prstGeom>
            <a:solidFill>
              <a:srgbClr val="FF000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4.9285019100513042E-2"/>
                  <c:y val="-2.3009085065775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780612953605084E-2"/>
                  <c:y val="-1.53393900438501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5377088036078843E-2"/>
                  <c:y val="-2.3009085065775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2.0099999999999998</c:v>
                </c:pt>
                <c:pt idx="1">
                  <c:v>3.06</c:v>
                </c:pt>
                <c:pt idx="2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prstGeom prst="rect">
              <a:avLst/>
            </a:prstGeom>
            <a:solidFill>
              <a:srgbClr val="FF99FF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Sheet1!$D$2:$D$4</c:f>
              <c:numCache>
                <c:formatCode>0.0</c:formatCode>
                <c:ptCount val="3"/>
                <c:pt idx="0">
                  <c:v>28.01</c:v>
                </c:pt>
                <c:pt idx="1">
                  <c:v>19.2</c:v>
                </c:pt>
                <c:pt idx="2">
                  <c:v>19.47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prstGeom prst="rect">
              <a:avLst/>
            </a:prstGeom>
            <a:solidFill>
              <a:srgbClr val="FFFF0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Sheet1!$E$2:$E$4</c:f>
              <c:numCache>
                <c:formatCode>0.0</c:formatCode>
                <c:ptCount val="3"/>
                <c:pt idx="0">
                  <c:v>56.67</c:v>
                </c:pt>
                <c:pt idx="1">
                  <c:v>54.82</c:v>
                </c:pt>
                <c:pt idx="2">
                  <c:v>52.96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prstGeom prst="rect">
              <a:avLst/>
            </a:prstGeom>
            <a:solidFill>
              <a:schemeClr val="accent5"/>
            </a:solidFill>
            <a:ln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Sheet1!$F$2:$F$4</c:f>
              <c:numCache>
                <c:formatCode>0.0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prstGeom prst="rect">
              <a:avLst/>
            </a:prstGeom>
            <a:solidFill>
              <a:srgbClr val="7030A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.11161607266880889"/>
                  <c:y val="-2.556565007308377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22136004509841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2624884962624878E-2"/>
                  <c:y val="-7.669695021925061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Sheet1!$G$2:$G$4</c:f>
              <c:numCache>
                <c:formatCode>0.0</c:formatCode>
                <c:ptCount val="3"/>
                <c:pt idx="0">
                  <c:v>5.21</c:v>
                </c:pt>
                <c:pt idx="1">
                  <c:v>8.1300000000000008</c:v>
                </c:pt>
                <c:pt idx="2">
                  <c:v>8.09</c:v>
                </c:pt>
              </c:numCache>
            </c:numRef>
          </c:val>
        </c:ser>
        <c:ser>
          <c:idx val="6"/>
          <c:order val="6"/>
          <c:tx>
            <c:strRef>
              <c:f>Sheet1!$I$1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prstGeom prst="rect">
              <a:avLst/>
            </a:prstGeom>
            <a:solidFill>
              <a:srgbClr val="00B05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5.6532816027059077E-2"/>
                  <c:y val="-5.11313001461670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331053568295873E-2"/>
                  <c:y val="-1.789595505115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5377088036078843E-2"/>
                  <c:y val="-3.0678780087700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Sheet1!$I$2:$I$4</c:f>
              <c:numCache>
                <c:formatCode>0.0</c:formatCode>
                <c:ptCount val="3"/>
                <c:pt idx="0">
                  <c:v>1.98</c:v>
                </c:pt>
                <c:pt idx="1">
                  <c:v>3.09</c:v>
                </c:pt>
                <c:pt idx="2">
                  <c:v>3.07</c:v>
                </c:pt>
              </c:numCache>
            </c:numRef>
          </c:val>
        </c:ser>
        <c:ser>
          <c:idx val="7"/>
          <c:order val="7"/>
          <c:tx>
            <c:strRef>
              <c:f>Sheet1!$H$1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prstGeom prst="rect">
              <a:avLst/>
            </a:prstGeom>
            <a:solidFill>
              <a:srgbClr val="FFC000"/>
            </a:solidFill>
            <a:ln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проект 2025</c:v>
                </c:pt>
                <c:pt idx="1">
                  <c:v>проект 2026</c:v>
                </c:pt>
                <c:pt idx="2">
                  <c:v>проект 2027</c:v>
                </c:pt>
              </c:strCache>
            </c:strRef>
          </c:cat>
          <c:val>
            <c:numRef>
              <c:f>Sheet1!$H$2:$H$4</c:f>
              <c:numCache>
                <c:formatCode>0.0</c:formatCode>
                <c:ptCount val="3"/>
                <c:pt idx="0">
                  <c:v>0.02</c:v>
                </c:pt>
                <c:pt idx="1">
                  <c:v>0.03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49"/>
        <c:shape val="cylinder"/>
        <c:axId val="652877832"/>
        <c:axId val="652869600"/>
        <c:axId val="0"/>
      </c:bar3DChart>
      <c:catAx>
        <c:axId val="652877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</c:spPr>
        <c:txPr>
          <a:bodyPr/>
          <a:lstStyle/>
          <a:p>
            <a: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652869600"/>
        <c:crosses val="autoZero"/>
        <c:auto val="1"/>
        <c:lblAlgn val="ctr"/>
        <c:lblOffset val="100"/>
        <c:noMultiLvlLbl val="0"/>
      </c:catAx>
      <c:valAx>
        <c:axId val="65286960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</c:spPr>
        </c:majorGridlines>
        <c:numFmt formatCode="0%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6528778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1948060575146355E-2"/>
          <c:y val="0.70464427209662295"/>
          <c:w val="0.91001169577560725"/>
          <c:h val="0.28001633785952701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691351" y="1518851"/>
      <a:ext cx="8761283" cy="4967603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</c:spPr>
  <c:txPr>
    <a:bodyPr/>
    <a:lstStyle/>
    <a:p>
      <a:pPr>
        <a:defRPr sz="1000">
          <a:solidFill>
            <a:schemeClr val="tx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685000000000003E-2"/>
          <c:y val="8.5606000000000002E-2"/>
          <c:w val="0.39726099999999998"/>
          <c:h val="0.732967999999999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prstGeom prst="rect">
                <a:avLst/>
              </a:prstGeom>
              <a:solidFill>
                <a:srgbClr val="CCCCF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prstGeom prst="rect">
                <a:avLst/>
              </a:prstGeom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099999999999999E-2"/>
                  <c:y val="-2.549999999999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Акцизы</c:v>
                </c:pt>
                <c:pt idx="2">
                  <c:v>Единый с/х налог</c:v>
                </c:pt>
                <c:pt idx="3">
                  <c:v>Имущественные налоги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0.435</c:v>
                </c:pt>
                <c:pt idx="1">
                  <c:v>1.2999999999999999E-2</c:v>
                </c:pt>
                <c:pt idx="2">
                  <c:v>3.0000000000000001E-3</c:v>
                </c:pt>
                <c:pt idx="3">
                  <c:v>0.54900000000000004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prstGeom prst="rect">
          <a:avLst/>
        </a:prstGeom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46999999999998"/>
          <c:y val="0.27890999999999999"/>
          <c:w val="0.35465999999999998"/>
          <c:h val="0.31165999999999999"/>
        </c:manualLayout>
      </c:layout>
      <c:overlay val="0"/>
      <c:spPr>
        <a:prstGeom prst="rect">
          <a:avLst/>
        </a:prstGeom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697468" y="2363287"/>
      <a:ext cx="7449751" cy="4037684"/>
    </a:xfrm>
    <a:prstGeom prst="rect">
      <a:avLst/>
    </a:prstGeom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/>
              <a:t>млн.руб.</a:t>
            </a:r>
            <a:endParaRPr lang="ru-RU"/>
          </a:p>
        </c:rich>
      </c:tx>
      <c:layout>
        <c:manualLayout>
          <c:xMode val="edge"/>
          <c:yMode val="edge"/>
          <c:x val="0.82489000000000001"/>
          <c:y val="4.138E-2"/>
        </c:manualLayout>
      </c:layout>
      <c:overlay val="0"/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prstGeom prst="rect">
          <a:avLst/>
        </a:prstGeom>
        <a:solidFill>
          <a:srgbClr val="FFFF99"/>
        </a:solidFill>
      </c:spPr>
    </c:sideWall>
    <c:backWall>
      <c:thickness val="0"/>
      <c:spPr>
        <a:prstGeom prst="rect">
          <a:avLst/>
        </a:prstGeom>
        <a:solidFill>
          <a:srgbClr val="FFFF99"/>
        </a:solidFill>
      </c:spPr>
    </c:backWall>
    <c:plotArea>
      <c:layout>
        <c:manualLayout>
          <c:layoutTarget val="inner"/>
          <c:xMode val="edge"/>
          <c:yMode val="edge"/>
          <c:x val="0.22994000000000001"/>
          <c:y val="9.1939999999999994E-2"/>
          <c:w val="0.72763"/>
          <c:h val="0.8091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проект 2023г.</c:v>
                </c:pt>
                <c:pt idx="1">
                  <c:v>проект 2024г.</c:v>
                </c:pt>
                <c:pt idx="2">
                  <c:v>проект 2025г.</c:v>
                </c:pt>
                <c:pt idx="3">
                  <c:v>проект 2026г.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179.2</c:v>
                </c:pt>
                <c:pt idx="1">
                  <c:v>194.6</c:v>
                </c:pt>
                <c:pt idx="2">
                  <c:v>251.7</c:v>
                </c:pt>
                <c:pt idx="3">
                  <c:v>271.60000000000002</c:v>
                </c:pt>
                <c:pt idx="4">
                  <c:v>293.10000000000002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52893512"/>
        <c:axId val="652895472"/>
        <c:axId val="0"/>
      </c:bar3DChart>
      <c:catAx>
        <c:axId val="6528935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895472"/>
        <c:crosses val="autoZero"/>
        <c:auto val="1"/>
        <c:lblAlgn val="ctr"/>
        <c:lblOffset val="100"/>
        <c:noMultiLvlLbl val="0"/>
      </c:catAx>
      <c:valAx>
        <c:axId val="6528954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893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1050000000000002E-2"/>
          <c:y val="4.2680000000000003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title>
    <c:autoTitleDeleted val="0"/>
    <c:view3D>
      <c:rotX val="25"/>
      <c:rotY val="30"/>
      <c:rAngAx val="1"/>
    </c:view3D>
    <c:floor>
      <c:thickness val="0"/>
    </c:floor>
    <c:sideWall>
      <c:thickness val="0"/>
      <c:spPr>
        <a:prstGeom prst="rect">
          <a:avLst/>
        </a:prstGeom>
        <a:solidFill>
          <a:schemeClr val="accent1">
            <a:lumMod val="20000"/>
            <a:lumOff val="80000"/>
          </a:schemeClr>
        </a:solidFill>
      </c:spPr>
    </c:sideWall>
    <c:backWall>
      <c:thickness val="0"/>
      <c:spPr>
        <a:prstGeom prst="rect">
          <a:avLst/>
        </a:prstGeom>
        <a:solidFill>
          <a:schemeClr val="accent1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.22603999999999999"/>
          <c:y val="8.7730000000000002E-2"/>
          <c:w val="0.71465000000000001"/>
          <c:h val="0.7625300000000000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проект 2023г.</c:v>
                </c:pt>
                <c:pt idx="1">
                  <c:v>проект 2024г.</c:v>
                </c:pt>
                <c:pt idx="2">
                  <c:v>проект 2025г.</c:v>
                </c:pt>
                <c:pt idx="3">
                  <c:v>проект 2026г.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5.7</c:v>
                </c:pt>
                <c:pt idx="1">
                  <c:v>5.9</c:v>
                </c:pt>
                <c:pt idx="2">
                  <c:v>7.3</c:v>
                </c:pt>
                <c:pt idx="3">
                  <c:v>7.7</c:v>
                </c:pt>
                <c:pt idx="4">
                  <c:v>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52892728"/>
        <c:axId val="652899784"/>
        <c:axId val="0"/>
      </c:bar3DChart>
      <c:catAx>
        <c:axId val="6528927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652899784"/>
        <c:crosses val="autoZero"/>
        <c:auto val="1"/>
        <c:lblAlgn val="ctr"/>
        <c:lblOffset val="100"/>
        <c:noMultiLvlLbl val="0"/>
      </c:catAx>
      <c:valAx>
        <c:axId val="6528997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52892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6.2E-4"/>
          <c:y val="0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rstGeom prst="rect">
          <a:avLst/>
        </a:prstGeom>
        <a:solidFill>
          <a:schemeClr val="accent3">
            <a:lumMod val="20000"/>
            <a:lumOff val="80000"/>
          </a:schemeClr>
        </a:solidFill>
      </c:spPr>
    </c:sideWall>
    <c:backWall>
      <c:thickness val="0"/>
      <c:spPr>
        <a:prstGeom prst="rect">
          <a:avLst/>
        </a:prstGeom>
        <a:solidFill>
          <a:schemeClr val="accent3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7.2429999999999994E-2"/>
          <c:y val="2.7900000000000001E-2"/>
          <c:w val="0.86324000000000001"/>
          <c:h val="0.53973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prstGeom prst="rect">
              <a:avLst/>
            </a:prstGeom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проект 2023г.</c:v>
                </c:pt>
                <c:pt idx="1">
                  <c:v>оценка 2024г.</c:v>
                </c:pt>
                <c:pt idx="2">
                  <c:v>проект 2025г.</c:v>
                </c:pt>
                <c:pt idx="3">
                  <c:v>проект 2025г.</c:v>
                </c:pt>
                <c:pt idx="4">
                  <c:v>проект 2025г.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2.5</c:v>
                </c:pt>
                <c:pt idx="1">
                  <c:v>1.9</c:v>
                </c:pt>
                <c:pt idx="2">
                  <c:v>1.7</c:v>
                </c:pt>
                <c:pt idx="3" formatCode="General">
                  <c:v>1.8</c:v>
                </c:pt>
                <c:pt idx="4" formatCode="General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52907232"/>
        <c:axId val="652912328"/>
        <c:axId val="0"/>
      </c:bar3DChart>
      <c:catAx>
        <c:axId val="65290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52912328"/>
        <c:crosses val="autoZero"/>
        <c:auto val="1"/>
        <c:lblAlgn val="ctr"/>
        <c:lblOffset val="100"/>
        <c:noMultiLvlLbl val="0"/>
      </c:catAx>
      <c:valAx>
        <c:axId val="652912328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prstGeom prst="rect">
          <a:avLst/>
        </a:prstGeom>
        <a:solidFill>
          <a:schemeClr val="accent3">
            <a:lumMod val="20000"/>
            <a:lumOff val="80000"/>
          </a:schemeClr>
        </a:solidFill>
      </c:spPr>
    </c:sideWall>
    <c:backWall>
      <c:thickness val="0"/>
      <c:spPr>
        <a:prstGeom prst="rect">
          <a:avLst/>
        </a:prstGeom>
        <a:solidFill>
          <a:schemeClr val="accent3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9.3132000000000006E-2"/>
          <c:y val="7.5719999999999996E-2"/>
          <c:w val="0.54113"/>
          <c:h val="0.7674800000000000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 физ.лиц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2024г.</c:v>
                </c:pt>
                <c:pt idx="2">
                  <c:v>проект 2025г.</c:v>
                </c:pt>
                <c:pt idx="3">
                  <c:v>проект 2026 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23.5</c:v>
                </c:pt>
                <c:pt idx="1">
                  <c:v>26.7</c:v>
                </c:pt>
                <c:pt idx="2">
                  <c:v>28.8</c:v>
                </c:pt>
                <c:pt idx="3">
                  <c:v>29.6</c:v>
                </c:pt>
                <c:pt idx="4">
                  <c:v>30.4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транспортный налог</c:v>
                </c:pt>
              </c:strCache>
            </c:strRef>
          </c:tx>
          <c:spPr>
            <a:prstGeom prst="rect">
              <a:avLst/>
            </a:prstGeom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2024г.</c:v>
                </c:pt>
                <c:pt idx="2">
                  <c:v>проект 2025г.</c:v>
                </c:pt>
                <c:pt idx="3">
                  <c:v>проект 2026 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80.2</c:v>
                </c:pt>
                <c:pt idx="1">
                  <c:v>82.1</c:v>
                </c:pt>
                <c:pt idx="2">
                  <c:v>81.2</c:v>
                </c:pt>
                <c:pt idx="3">
                  <c:v>82.9</c:v>
                </c:pt>
                <c:pt idx="4">
                  <c:v>84.6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prstGeom prst="rect">
              <a:avLst/>
            </a:prstGeom>
            <a:solidFill>
              <a:srgbClr val="92D050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2024г.</c:v>
                </c:pt>
                <c:pt idx="2">
                  <c:v>проект 2025г.</c:v>
                </c:pt>
                <c:pt idx="3">
                  <c:v>проект 2026 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190.6</c:v>
                </c:pt>
                <c:pt idx="1">
                  <c:v>180.2</c:v>
                </c:pt>
                <c:pt idx="2">
                  <c:v>207.3</c:v>
                </c:pt>
                <c:pt idx="3">
                  <c:v>210.7</c:v>
                </c:pt>
                <c:pt idx="4">
                  <c:v>214.3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2905664"/>
        <c:axId val="652913896"/>
        <c:axId val="0"/>
      </c:bar3DChart>
      <c:catAx>
        <c:axId val="65290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13896"/>
        <c:crosses val="autoZero"/>
        <c:auto val="1"/>
        <c:lblAlgn val="ctr"/>
        <c:lblOffset val="100"/>
        <c:noMultiLvlLbl val="0"/>
      </c:catAx>
      <c:valAx>
        <c:axId val="652913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05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87399999999998"/>
          <c:y val="0.104793"/>
          <c:w val="0.175896"/>
          <c:h val="0.199593999999999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25"/>
      <c:rotY val="30"/>
      <c:rAngAx val="1"/>
    </c:view3D>
    <c:floor>
      <c:thickness val="0"/>
    </c:floor>
    <c:sideWall>
      <c:thickness val="0"/>
      <c:spPr>
        <a:prstGeom prst="rect">
          <a:avLst/>
        </a:prstGeom>
        <a:solidFill>
          <a:srgbClr val="FFFF99"/>
        </a:solidFill>
      </c:spPr>
    </c:sideWall>
    <c:backWall>
      <c:thickness val="0"/>
      <c:spPr>
        <a:prstGeom prst="rect">
          <a:avLst/>
        </a:prstGeom>
        <a:solidFill>
          <a:srgbClr val="FFFF99"/>
        </a:solidFill>
      </c:spPr>
    </c:backWall>
    <c:plotArea>
      <c:layout>
        <c:manualLayout>
          <c:layoutTarget val="inner"/>
          <c:xMode val="edge"/>
          <c:yMode val="edge"/>
          <c:x val="0.22603999999999999"/>
          <c:y val="8.7730000000000002E-2"/>
          <c:w val="0.71465000000000001"/>
          <c:h val="0.7625300000000000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6.1903E-2"/>
                  <c:y val="-6.6925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804999999999999E-2"/>
                  <c:y val="-7.5290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824E-2"/>
                  <c:y val="-7.529099999999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2024г.</c:v>
                </c:pt>
                <c:pt idx="2">
                  <c:v>проект 2025г.</c:v>
                </c:pt>
                <c:pt idx="3">
                  <c:v>проект 2026г.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46.7</c:v>
                </c:pt>
                <c:pt idx="1">
                  <c:v>39.9</c:v>
                </c:pt>
                <c:pt idx="2">
                  <c:v>45.8</c:v>
                </c:pt>
                <c:pt idx="3">
                  <c:v>47.4</c:v>
                </c:pt>
                <c:pt idx="4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52907624"/>
        <c:axId val="652916640"/>
        <c:axId val="0"/>
      </c:bar3DChart>
      <c:catAx>
        <c:axId val="6529076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16640"/>
        <c:crosses val="autoZero"/>
        <c:auto val="1"/>
        <c:lblAlgn val="ctr"/>
        <c:lblOffset val="100"/>
        <c:noMultiLvlLbl val="0"/>
      </c:catAx>
      <c:valAx>
        <c:axId val="652916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07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prstGeom prst="rect">
          <a:avLst/>
        </a:prstGeom>
        <a:noFill/>
        <a:ln>
          <a:noFill/>
          <a:round/>
        </a:ln>
        <a:effectLst/>
      </c:spPr>
    </c:floor>
    <c:sideWall>
      <c:thickness val="0"/>
      <c:spPr>
        <a:prstGeom prst="rect">
          <a:avLst/>
        </a:prstGeom>
        <a:noFill/>
        <a:ln>
          <a:noFill/>
        </a:ln>
        <a:effectLst/>
      </c:spPr>
    </c:sideWall>
    <c:backWall>
      <c:thickness val="0"/>
      <c:spPr>
        <a:prstGeom prst="rect">
          <a:avLst/>
        </a:prstGeom>
        <a:noFill/>
        <a:ln>
          <a:noFill/>
        </a:ln>
        <a:effectLst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spPr>
            <a:prstGeom prst="rect">
              <a:avLst/>
            </a:prstGeom>
            <a:solidFill>
              <a:srgbClr val="6600FF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2024г.</c:v>
                </c:pt>
                <c:pt idx="2">
                  <c:v>план 2025г.</c:v>
                </c:pt>
                <c:pt idx="3">
                  <c:v>план 2026г.</c:v>
                </c:pt>
                <c:pt idx="4">
                  <c:v>план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2.7</c:v>
                </c:pt>
                <c:pt idx="1">
                  <c:v>5.0999999999999996</c:v>
                </c:pt>
                <c:pt idx="2" formatCode="0.0">
                  <c:v>2</c:v>
                </c:pt>
                <c:pt idx="3" formatCode="0.0">
                  <c:v>2.1</c:v>
                </c:pt>
                <c:pt idx="4" formatCode="0.0">
                  <c:v>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652912720"/>
        <c:axId val="652914680"/>
        <c:axId val="0"/>
      </c:bar3DChart>
      <c:catAx>
        <c:axId val="65291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652914680"/>
        <c:crosses val="autoZero"/>
        <c:auto val="1"/>
        <c:lblAlgn val="ctr"/>
        <c:lblOffset val="100"/>
        <c:noMultiLvlLbl val="0"/>
      </c:catAx>
      <c:valAx>
        <c:axId val="652914680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652912720"/>
        <c:crosses val="autoZero"/>
        <c:crossBetween val="between"/>
      </c:valAx>
      <c:spPr>
        <a:prstGeom prst="rect">
          <a:avLst/>
        </a:prstGeom>
        <a:solidFill>
          <a:srgbClr val="CCECFF"/>
        </a:solidFill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xfrm>
      <a:off x="1859191" y="2332039"/>
      <a:ext cx="8229598" cy="4525961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75056999999999996"/>
          <c:y val="5.2300000000000003E-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</c:floor>
    <c:sideWall>
      <c:thickness val="0"/>
      <c:spPr>
        <a:prstGeom prst="rect">
          <a:avLst/>
        </a:prstGeom>
        <a:solidFill>
          <a:schemeClr val="bg2"/>
        </a:solidFill>
      </c:spPr>
    </c:sideWall>
    <c:backWall>
      <c:thickness val="0"/>
      <c:spPr>
        <a:prstGeom prst="rect">
          <a:avLst/>
        </a:prstGeom>
        <a:solidFill>
          <a:schemeClr val="bg2"/>
        </a:solidFill>
      </c:spPr>
    </c:backWall>
    <c:plotArea>
      <c:layout>
        <c:manualLayout>
          <c:layoutTarget val="inner"/>
          <c:xMode val="edge"/>
          <c:yMode val="edge"/>
          <c:x val="0.1171"/>
          <c:y val="7.2389999999999996E-2"/>
          <c:w val="0.86324000000000001"/>
          <c:h val="0.657490000000000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spPr>
            <a:prstGeom prst="rect">
              <a:avLst/>
            </a:prstGeom>
            <a:solidFill>
              <a:srgbClr val="0070C0"/>
            </a:solidFill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529999999999999E-2"/>
                  <c:y val="4.3450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099" tIns="19049" rIns="38099" bIns="19049" anchor="ctr">
                <a:spAutoFit/>
              </a:bodyPr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факт 2023г.</c:v>
                </c:pt>
                <c:pt idx="1">
                  <c:v>оценка 2024</c:v>
                </c:pt>
                <c:pt idx="2">
                  <c:v>проект 2025г.</c:v>
                </c:pt>
                <c:pt idx="3">
                  <c:v>проект 2026г.</c:v>
                </c:pt>
                <c:pt idx="4">
                  <c:v>проект 2027г.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</c:v>
                </c:pt>
                <c:pt idx="1">
                  <c:v>2.5</c:v>
                </c:pt>
                <c:pt idx="2">
                  <c:v>2.2999999999999998</c:v>
                </c:pt>
                <c:pt idx="3">
                  <c:v>2.4</c:v>
                </c:pt>
                <c:pt idx="4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652918208"/>
        <c:axId val="652923304"/>
        <c:axId val="0"/>
      </c:bar3DChart>
      <c:catAx>
        <c:axId val="65291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652923304"/>
        <c:crosses val="autoZero"/>
        <c:auto val="1"/>
        <c:lblAlgn val="ctr"/>
        <c:lblOffset val="100"/>
        <c:noMultiLvlLbl val="0"/>
      </c:catAx>
      <c:valAx>
        <c:axId val="652923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652918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image" Target="../media/image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C0CBB9-D92B-4B07-B0A0-23C90CED0409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 bwMode="auto"/>
    </dgm:pt>
    <dgm:pt modelId="{FAE8D46F-9201-4431-B6B8-43BDF9CD581C}">
      <dgm:prSet phldrT="[Текст]"/>
      <dgm:spPr bwMode="auto">
        <a:solidFill>
          <a:srgbClr val="66FFFF"/>
        </a:solidFill>
      </dgm:spPr>
      <dgm:t>
        <a:bodyPr vertOverflow="overflow" horzOverflow="overflow" vert="horz" rtlCol="0" fromWordArt="0" anchor="t" forceAA="0" compatLnSpc="0"/>
        <a:lstStyle/>
        <a:p>
          <a:pPr algn="ctr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Прогноз социально – экономического развития Аксайского городского поселения на 2025 год и плановый период 2026 и 2027 год</a:t>
          </a:r>
          <a:endParaRPr/>
        </a:p>
      </dgm:t>
    </dgm:pt>
    <dgm:pt modelId="{38F23361-D17C-4377-BDFD-60B91F75078D}" type="parTrans" cxnId="{D2CE5531-FB97-4D52-80B5-48C6792C00E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7C7DAD5-BA35-4A17-B399-0221F373A5F0}" type="sibTrans" cxnId="{D2CE5531-FB97-4D52-80B5-48C6792C00E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45C9EAC-6FAF-4DE9-82FA-91597E66A14C}">
      <dgm:prSet phldrT="[Текст]"/>
      <dgm:spPr bwMode="auto">
        <a:solidFill>
          <a:srgbClr val="99FFCC"/>
        </a:solidFill>
      </dgm:spPr>
      <dgm:t>
        <a:bodyPr vertOverflow="overflow" horzOverflow="overflow" vert="horz" rtlCol="0" fromWordArt="0" anchor="t" forceAA="0" compatLnSpc="0"/>
        <a:lstStyle/>
        <a:p>
          <a:pPr algn="ctr" defTabSz="75564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>
              <a:solidFill>
                <a:schemeClr val="tx1"/>
              </a:solidFill>
            </a:rPr>
            <a:t>Основные направления бюджетной и налоговой политики Аксайского городского поселения на 2025-2027 годы </a:t>
          </a:r>
          <a:endParaRPr/>
        </a:p>
      </dgm:t>
    </dgm:pt>
    <dgm:pt modelId="{0FAABF4C-FDA7-4DA1-A140-C12E3A67F90A}" type="parTrans" cxnId="{2AC4DDFE-BD27-4973-A2D4-D24AB98364F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3A35A3A3-101D-4BED-A39D-7658BBE99938}" type="sibTrans" cxnId="{2AC4DDFE-BD27-4973-A2D4-D24AB98364F4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7541AE6-E932-48E9-A37C-2D260D84473D}">
      <dgm:prSet phldrT="[Текст]"/>
      <dgm:spPr bwMode="auto">
        <a:solidFill>
          <a:srgbClr val="FFCCFF"/>
        </a:solidFill>
      </dgm:spPr>
      <dgm:t>
        <a:bodyPr/>
        <a:lstStyle/>
        <a:p>
          <a:pPr>
            <a:defRPr/>
          </a:pPr>
          <a:r>
            <a:rPr lang="ru-RU">
              <a:solidFill>
                <a:schemeClr val="tx1"/>
              </a:solidFill>
            </a:rPr>
            <a:t>Муниципальные программы Аксайского городского поселения (изменения в них)</a:t>
          </a:r>
          <a:endParaRPr lang="ru-RU"/>
        </a:p>
      </dgm:t>
    </dgm:pt>
    <dgm:pt modelId="{D76767BD-FE02-4547-BAA5-2BEF172AB44B}" type="parTrans" cxnId="{BB985634-EB5E-4C66-A8B9-FCF999216C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06D9A7C4-0DC7-425D-B83D-5490031123F4}" type="sibTrans" cxnId="{BB985634-EB5E-4C66-A8B9-FCF999216CA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B54D218-37FB-44E7-9577-44E41AA7E985}" type="pres">
      <dgm:prSet presAssocID="{F5C0CBB9-D92B-4B07-B0A0-23C90CED0409}" presName="Name0" presStyleCnt="0">
        <dgm:presLayoutVars>
          <dgm:dir/>
          <dgm:resizeHandles val="exact"/>
        </dgm:presLayoutVars>
      </dgm:prSet>
      <dgm:spPr bwMode="auto"/>
    </dgm:pt>
    <dgm:pt modelId="{1F17BD1E-25A4-4ABF-A995-184B339021FF}" type="pres">
      <dgm:prSet presAssocID="{F5C0CBB9-D92B-4B07-B0A0-23C90CED0409}" presName="bkgdShp" presStyleLbl="alignAccFollowNode1" presStyleIdx="0" presStyleCnt="1"/>
      <dgm:spPr bwMode="auto"/>
    </dgm:pt>
    <dgm:pt modelId="{560AEA58-8455-4DB1-A010-894691380605}" type="pres">
      <dgm:prSet presAssocID="{F5C0CBB9-D92B-4B07-B0A0-23C90CED0409}" presName="linComp" presStyleCnt="0"/>
      <dgm:spPr bwMode="auto"/>
    </dgm:pt>
    <dgm:pt modelId="{F1B90C8A-739C-4F5C-A418-89B3D4372413}" type="pres">
      <dgm:prSet presAssocID="{FAE8D46F-9201-4431-B6B8-43BDF9CD581C}" presName="compNode" presStyleCnt="0"/>
      <dgm:spPr bwMode="auto"/>
    </dgm:pt>
    <dgm:pt modelId="{1DECFAD8-B57B-420D-9F1D-449919E524F7}" type="pres">
      <dgm:prSet presAssocID="{FAE8D46F-9201-4431-B6B8-43BDF9CD581C}" presName="node" presStyleLbl="node1" presStyleIdx="0" presStyleCnt="3" custLinFactNeighborX="2130" custLinFactNeighborY="-545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6FFEE26-2AB9-4CDA-B37D-2981B0DF8DDF}" type="pres">
      <dgm:prSet presAssocID="{FAE8D46F-9201-4431-B6B8-43BDF9CD581C}" presName="invisiNode" presStyleLbl="node1" presStyleIdx="0" presStyleCnt="3"/>
      <dgm:spPr bwMode="auto"/>
    </dgm:pt>
    <dgm:pt modelId="{792C0706-200E-49BA-9A44-EEFC25FF5A1F}" type="pres">
      <dgm:prSet presAssocID="{FAE8D46F-9201-4431-B6B8-43BDF9CD581C}" presName="imagNode" presStyleLbl="fgImgPlace1" presStyleIdx="0" presStyleCnt="3"/>
      <dgm:spPr bwMode="auto">
        <a:blipFill>
          <a:blip xmlns:r="http://schemas.openxmlformats.org/officeDocument/2006/relationships" r:embed="rId1"/>
          <a:srcRect l="980" r="980"/>
          <a:stretch/>
        </a:blipFill>
      </dgm:spPr>
    </dgm:pt>
    <dgm:pt modelId="{4B02C228-5659-4C3B-93EB-30F5990E6DEC}" type="pres">
      <dgm:prSet presAssocID="{E7C7DAD5-BA35-4A17-B399-0221F373A5F0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FCB90816-165A-48FD-BB41-20C67750579B}" type="pres">
      <dgm:prSet presAssocID="{245C9EAC-6FAF-4DE9-82FA-91597E66A14C}" presName="compNode" presStyleCnt="0"/>
      <dgm:spPr bwMode="auto"/>
    </dgm:pt>
    <dgm:pt modelId="{2B1E2711-B27D-4696-B027-7B325AFDA0FE}" type="pres">
      <dgm:prSet presAssocID="{245C9EAC-6FAF-4DE9-82FA-91597E66A14C}" presName="node" presStyleLbl="node1" presStyleIdx="1" presStyleCnt="3" custLinFactNeighborX="1393" custLinFactNeighborY="-545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02697158-84D5-4EE3-8BE8-7B8E2DC6033B}" type="pres">
      <dgm:prSet presAssocID="{245C9EAC-6FAF-4DE9-82FA-91597E66A14C}" presName="invisiNode" presStyleLbl="node1" presStyleIdx="1" presStyleCnt="3"/>
      <dgm:spPr bwMode="auto"/>
    </dgm:pt>
    <dgm:pt modelId="{839DD305-8579-4A29-9DB4-F510EE262746}" type="pres">
      <dgm:prSet presAssocID="{245C9EAC-6FAF-4DE9-82FA-91597E66A14C}" presName="imagNode" presStyleLbl="fgImgPlace1" presStyleIdx="1" presStyleCnt="3"/>
      <dgm:spPr bwMode="auto">
        <a:blipFill>
          <a:blip xmlns:r="http://schemas.openxmlformats.org/officeDocument/2006/relationships" r:embed="rId2"/>
          <a:srcRect l="10317" r="10317"/>
          <a:stretch/>
        </a:blipFill>
      </dgm:spPr>
    </dgm:pt>
    <dgm:pt modelId="{B55B9B05-13A6-419A-97A4-FE385BE53B6C}" type="pres">
      <dgm:prSet presAssocID="{3A35A3A3-101D-4BED-A39D-7658BBE99938}" presName="sibTrans" presStyleLbl="sibTrans2D1" presStyleIdx="0" presStyleCnt="0"/>
      <dgm:spPr bwMode="auto"/>
      <dgm:t>
        <a:bodyPr/>
        <a:lstStyle/>
        <a:p>
          <a:pPr>
            <a:defRPr/>
          </a:pPr>
          <a:endParaRPr lang="ru-RU"/>
        </a:p>
      </dgm:t>
    </dgm:pt>
    <dgm:pt modelId="{62809760-DD33-4F4E-856A-F735F4A8613B}" type="pres">
      <dgm:prSet presAssocID="{07541AE6-E932-48E9-A37C-2D260D84473D}" presName="compNode" presStyleCnt="0"/>
      <dgm:spPr bwMode="auto"/>
    </dgm:pt>
    <dgm:pt modelId="{269F636B-4778-4A42-8291-C0F43A698611}" type="pres">
      <dgm:prSet presAssocID="{07541AE6-E932-48E9-A37C-2D260D84473D}" presName="node" presStyleLbl="node1" presStyleIdx="2" presStyleCnt="3" custLinFactNeighborX="-426" custLinFactNeighborY="-545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A40D7EA4-9CD8-4D59-B920-F81104A9A268}" type="pres">
      <dgm:prSet presAssocID="{07541AE6-E932-48E9-A37C-2D260D84473D}" presName="invisiNode" presStyleLbl="node1" presStyleIdx="2" presStyleCnt="3"/>
      <dgm:spPr bwMode="auto"/>
    </dgm:pt>
    <dgm:pt modelId="{ABA80E7F-464D-4138-9C01-1E906C1F49EF}" type="pres">
      <dgm:prSet presAssocID="{07541AE6-E932-48E9-A37C-2D260D84473D}" presName="imagNode" presStyleLbl="fgImgPlace1" presStyleIdx="2" presStyleCnt="3"/>
      <dgm:spPr bwMode="auto">
        <a:blipFill>
          <a:blip xmlns:r="http://schemas.openxmlformats.org/officeDocument/2006/relationships" r:embed="rId3"/>
          <a:srcRect t="9016" b="9016"/>
          <a:stretch/>
        </a:blipFill>
      </dgm:spPr>
    </dgm:pt>
  </dgm:ptLst>
  <dgm:cxnLst>
    <dgm:cxn modelId="{2AC4DDFE-BD27-4973-A2D4-D24AB98364F4}" srcId="{F5C0CBB9-D92B-4B07-B0A0-23C90CED0409}" destId="{245C9EAC-6FAF-4DE9-82FA-91597E66A14C}" srcOrd="1" destOrd="0" parTransId="{0FAABF4C-FDA7-4DA1-A140-C12E3A67F90A}" sibTransId="{3A35A3A3-101D-4BED-A39D-7658BBE99938}"/>
    <dgm:cxn modelId="{B2F5B248-9EBC-4A1B-9A6F-6F21E4336D4B}" type="presOf" srcId="{245C9EAC-6FAF-4DE9-82FA-91597E66A14C}" destId="{2B1E2711-B27D-4696-B027-7B325AFDA0FE}" srcOrd="0" destOrd="0" presId="urn:microsoft.com/office/officeart/2005/8/layout/pList2"/>
    <dgm:cxn modelId="{1292EF82-8C44-49F0-9444-C0129D406507}" type="presOf" srcId="{FAE8D46F-9201-4431-B6B8-43BDF9CD581C}" destId="{1DECFAD8-B57B-420D-9F1D-449919E524F7}" srcOrd="0" destOrd="0" presId="urn:microsoft.com/office/officeart/2005/8/layout/pList2"/>
    <dgm:cxn modelId="{D2CE5531-FB97-4D52-80B5-48C6792C00EA}" srcId="{F5C0CBB9-D92B-4B07-B0A0-23C90CED0409}" destId="{FAE8D46F-9201-4431-B6B8-43BDF9CD581C}" srcOrd="0" destOrd="0" parTransId="{38F23361-D17C-4377-BDFD-60B91F75078D}" sibTransId="{E7C7DAD5-BA35-4A17-B399-0221F373A5F0}"/>
    <dgm:cxn modelId="{D3FB35F4-6E8C-4596-B738-14620D149030}" type="presOf" srcId="{07541AE6-E932-48E9-A37C-2D260D84473D}" destId="{269F636B-4778-4A42-8291-C0F43A698611}" srcOrd="0" destOrd="0" presId="urn:microsoft.com/office/officeart/2005/8/layout/pList2"/>
    <dgm:cxn modelId="{5078F61A-9CF2-44B4-BF66-BE3962F9E667}" type="presOf" srcId="{E7C7DAD5-BA35-4A17-B399-0221F373A5F0}" destId="{4B02C228-5659-4C3B-93EB-30F5990E6DEC}" srcOrd="0" destOrd="0" presId="urn:microsoft.com/office/officeart/2005/8/layout/pList2"/>
    <dgm:cxn modelId="{654E7EAA-0441-437A-9D70-2E7D162E5E6A}" type="presOf" srcId="{3A35A3A3-101D-4BED-A39D-7658BBE99938}" destId="{B55B9B05-13A6-419A-97A4-FE385BE53B6C}" srcOrd="0" destOrd="0" presId="urn:microsoft.com/office/officeart/2005/8/layout/pList2"/>
    <dgm:cxn modelId="{BB985634-EB5E-4C66-A8B9-FCF999216CA7}" srcId="{F5C0CBB9-D92B-4B07-B0A0-23C90CED0409}" destId="{07541AE6-E932-48E9-A37C-2D260D84473D}" srcOrd="2" destOrd="0" parTransId="{D76767BD-FE02-4547-BAA5-2BEF172AB44B}" sibTransId="{06D9A7C4-0DC7-425D-B83D-5490031123F4}"/>
    <dgm:cxn modelId="{8E16D54F-8668-48EF-BD78-374DD2FEC7FA}" type="presOf" srcId="{F5C0CBB9-D92B-4B07-B0A0-23C90CED0409}" destId="{5B54D218-37FB-44E7-9577-44E41AA7E985}" srcOrd="0" destOrd="0" presId="urn:microsoft.com/office/officeart/2005/8/layout/pList2"/>
    <dgm:cxn modelId="{A03440F2-3A86-4C5A-AE5A-2C600C6464AB}" type="presParOf" srcId="{5B54D218-37FB-44E7-9577-44E41AA7E985}" destId="{1F17BD1E-25A4-4ABF-A995-184B339021FF}" srcOrd="0" destOrd="0" presId="urn:microsoft.com/office/officeart/2005/8/layout/pList2"/>
    <dgm:cxn modelId="{60D49DA9-2DAF-43B8-A49C-EDA87C651241}" type="presParOf" srcId="{5B54D218-37FB-44E7-9577-44E41AA7E985}" destId="{560AEA58-8455-4DB1-A010-894691380605}" srcOrd="1" destOrd="0" presId="urn:microsoft.com/office/officeart/2005/8/layout/pList2"/>
    <dgm:cxn modelId="{8CEC0EA1-EC64-46DD-BEEF-9C6CE97A7CC5}" type="presParOf" srcId="{560AEA58-8455-4DB1-A010-894691380605}" destId="{F1B90C8A-739C-4F5C-A418-89B3D4372413}" srcOrd="0" destOrd="0" presId="urn:microsoft.com/office/officeart/2005/8/layout/pList2"/>
    <dgm:cxn modelId="{2B257089-645A-40C6-944B-4120FCB3B0BB}" type="presParOf" srcId="{F1B90C8A-739C-4F5C-A418-89B3D4372413}" destId="{1DECFAD8-B57B-420D-9F1D-449919E524F7}" srcOrd="0" destOrd="0" presId="urn:microsoft.com/office/officeart/2005/8/layout/pList2"/>
    <dgm:cxn modelId="{A8DF6C11-B683-411E-938F-91FFDF3D9CBD}" type="presParOf" srcId="{F1B90C8A-739C-4F5C-A418-89B3D4372413}" destId="{66FFEE26-2AB9-4CDA-B37D-2981B0DF8DDF}" srcOrd="1" destOrd="0" presId="urn:microsoft.com/office/officeart/2005/8/layout/pList2"/>
    <dgm:cxn modelId="{4FDD8E34-A738-418A-A350-98936C1DF2D2}" type="presParOf" srcId="{F1B90C8A-739C-4F5C-A418-89B3D4372413}" destId="{792C0706-200E-49BA-9A44-EEFC25FF5A1F}" srcOrd="2" destOrd="0" presId="urn:microsoft.com/office/officeart/2005/8/layout/pList2"/>
    <dgm:cxn modelId="{23B01F1F-5F5E-43C2-8E66-FC7B38374DD4}" type="presParOf" srcId="{560AEA58-8455-4DB1-A010-894691380605}" destId="{4B02C228-5659-4C3B-93EB-30F5990E6DEC}" srcOrd="1" destOrd="0" presId="urn:microsoft.com/office/officeart/2005/8/layout/pList2"/>
    <dgm:cxn modelId="{8F5F125A-5864-4D8E-996B-49D25E3ACEFF}" type="presParOf" srcId="{560AEA58-8455-4DB1-A010-894691380605}" destId="{FCB90816-165A-48FD-BB41-20C67750579B}" srcOrd="2" destOrd="0" presId="urn:microsoft.com/office/officeart/2005/8/layout/pList2"/>
    <dgm:cxn modelId="{285F51C7-FE65-4A87-99AF-F392F76782BE}" type="presParOf" srcId="{FCB90816-165A-48FD-BB41-20C67750579B}" destId="{2B1E2711-B27D-4696-B027-7B325AFDA0FE}" srcOrd="0" destOrd="0" presId="urn:microsoft.com/office/officeart/2005/8/layout/pList2"/>
    <dgm:cxn modelId="{A177A912-E3A8-4E12-9E06-D8912327BE51}" type="presParOf" srcId="{FCB90816-165A-48FD-BB41-20C67750579B}" destId="{02697158-84D5-4EE3-8BE8-7B8E2DC6033B}" srcOrd="1" destOrd="0" presId="urn:microsoft.com/office/officeart/2005/8/layout/pList2"/>
    <dgm:cxn modelId="{766E3200-AAA1-4CA2-90C6-7B137401FE08}" type="presParOf" srcId="{FCB90816-165A-48FD-BB41-20C67750579B}" destId="{839DD305-8579-4A29-9DB4-F510EE262746}" srcOrd="2" destOrd="0" presId="urn:microsoft.com/office/officeart/2005/8/layout/pList2"/>
    <dgm:cxn modelId="{57A638AA-4CC2-4D47-80EF-413C9ADFB14E}" type="presParOf" srcId="{560AEA58-8455-4DB1-A010-894691380605}" destId="{B55B9B05-13A6-419A-97A4-FE385BE53B6C}" srcOrd="3" destOrd="0" presId="urn:microsoft.com/office/officeart/2005/8/layout/pList2"/>
    <dgm:cxn modelId="{B90BB69B-9946-484E-B245-35393DD05E76}" type="presParOf" srcId="{560AEA58-8455-4DB1-A010-894691380605}" destId="{62809760-DD33-4F4E-856A-F735F4A8613B}" srcOrd="4" destOrd="0" presId="urn:microsoft.com/office/officeart/2005/8/layout/pList2"/>
    <dgm:cxn modelId="{EF539F5F-C676-439F-B74A-90C74530E1F3}" type="presParOf" srcId="{62809760-DD33-4F4E-856A-F735F4A8613B}" destId="{269F636B-4778-4A42-8291-C0F43A698611}" srcOrd="0" destOrd="0" presId="urn:microsoft.com/office/officeart/2005/8/layout/pList2"/>
    <dgm:cxn modelId="{2E9C364A-FEF4-426A-B979-C4904AB97DB6}" type="presParOf" srcId="{62809760-DD33-4F4E-856A-F735F4A8613B}" destId="{A40D7EA4-9CD8-4D59-B920-F81104A9A268}" srcOrd="1" destOrd="0" presId="urn:microsoft.com/office/officeart/2005/8/layout/pList2"/>
    <dgm:cxn modelId="{01E54C86-83F3-4969-B5FB-D3E5EEBB85F0}" type="presParOf" srcId="{62809760-DD33-4F4E-856A-F735F4A8613B}" destId="{ABA80E7F-464D-4138-9C01-1E906C1F49E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4C0206-08DE-4369-A389-3F57BF0EA87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6D78DC94-ABF0-4C77-A33A-99235D4EEDF7}">
      <dgm:prSet phldrT="[Текст]"/>
      <dgm:spPr bwMode="auto"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 vertOverflow="overflow" horzOverflow="overflow" vert="horz" rtlCol="0" fromWordArt="0" anchor="ctr" forceAA="0" compatLnSpc="0"/>
        <a:lstStyle/>
        <a:p>
          <a:pPr algn="ctr" defTabSz="11556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>
              <a:solidFill>
                <a:schemeClr val="tx1"/>
              </a:solidFill>
            </a:rPr>
            <a:t>Расходы – </a:t>
          </a:r>
          <a:endParaRPr/>
        </a:p>
        <a:p>
          <a:pPr algn="ctr" defTabSz="1155699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1 077,8</a:t>
          </a:r>
          <a:r>
            <a:rPr lang="ru-RU" b="0" i="0" u="none" strike="noStrike" cap="none" spc="0">
              <a:solidFill>
                <a:schemeClr val="tx1"/>
              </a:solidFill>
              <a:latin typeface="Calibri"/>
              <a:ea typeface="Arial"/>
              <a:cs typeface="Arial"/>
            </a:rPr>
            <a:t> </a:t>
          </a:r>
          <a:r>
            <a:rPr lang="ru-RU" b="1">
              <a:solidFill>
                <a:schemeClr val="tx1"/>
              </a:solidFill>
            </a:rPr>
            <a:t> млн руб.</a:t>
          </a:r>
          <a:endParaRPr b="1">
            <a:solidFill>
              <a:schemeClr val="tx1"/>
            </a:solidFill>
          </a:endParaRPr>
        </a:p>
      </dgm:t>
    </dgm:pt>
    <dgm:pt modelId="{796B9066-0AF1-4979-9FC9-B55F783590D3}" type="parTrans" cxnId="{5DA6ACAF-40AC-4E24-910A-CE10B51AE07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7992B527-3CCA-4BCE-8718-632043DFD79B}" type="sibTrans" cxnId="{5DA6ACAF-40AC-4E24-910A-CE10B51AE07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D73C3E5-F237-4E17-86F5-78B04F390E01}">
      <dgm:prSet phldrT="[Текст]" custT="1"/>
      <dgm:spPr bwMode="auto">
        <a:solidFill>
          <a:srgbClr val="FFFF99"/>
        </a:solidFill>
      </dgm:spPr>
      <dgm:t>
        <a:bodyPr vert="horz" anchor="ctr"/>
        <a:lstStyle/>
        <a:p>
          <a:pPr algn="ctr" defTabSz="6222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Общегосударственные вопросы – 65,5 млн.руб.</a:t>
          </a:r>
          <a:endParaRPr/>
        </a:p>
      </dgm:t>
    </dgm:pt>
    <dgm:pt modelId="{32FF62B2-4CA7-4F13-8D1E-A4BF1245410F}" type="parTrans" cxnId="{7D597A08-B31F-49A4-BB10-16F54CB5247D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13AC008D-EAB6-4592-925B-26463E096C64}" type="sibTrans" cxnId="{7D597A08-B31F-49A4-BB10-16F54CB5247D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5CC1013B-3CD4-40FD-95A0-96E2A1A45A8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 bwMode="auto"/>
      <dgm:t>
        <a:bodyPr vert="horz" anchor="ctr"/>
        <a:lstStyle/>
        <a:p>
          <a:pPr algn="ctr" defTabSz="6222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 i="0" u="none">
              <a:solidFill>
                <a:schemeClr val="tx1"/>
              </a:solidFill>
            </a:rPr>
            <a:t>Национальная безопасность и правоохранительная деятельность – 21,6 млн.руб.</a:t>
          </a:r>
          <a:endParaRPr lang="ru-RU" sz="1400" b="1">
            <a:solidFill>
              <a:schemeClr val="tx1"/>
            </a:solidFill>
          </a:endParaRPr>
        </a:p>
      </dgm:t>
    </dgm:pt>
    <dgm:pt modelId="{E398D95C-4BCA-42C5-A422-00112880C10A}" type="parTrans" cxnId="{78D0DCA9-2849-4906-ADB5-18F8FAD8C12A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A144593E-8C15-4D26-BBF5-36216B0E3E57}" type="sibTrans" cxnId="{78D0DCA9-2849-4906-ADB5-18F8FAD8C12A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DC2253E4-E94C-41F6-BA7F-D09C393808F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 bwMode="auto"/>
      <dgm:t>
        <a:bodyPr vert="horz" anchor="ctr"/>
        <a:lstStyle/>
        <a:p>
          <a:pPr algn="ctr" defTabSz="6222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Национальная экономика – 301,9 млн. руб.</a:t>
          </a:r>
          <a:endParaRPr/>
        </a:p>
      </dgm:t>
    </dgm:pt>
    <dgm:pt modelId="{59D32DE5-3F99-425F-88CD-0738A377B6CB}" type="parTrans" cxnId="{9A1167FC-D971-40AB-AA26-65C9E3C918D1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552F31CC-C7B2-418A-A9F6-06DE23A7EF47}" type="sibTrans" cxnId="{9A1167FC-D971-40AB-AA26-65C9E3C918D1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768407C-EE09-450E-8AE3-A9C0D20AF6B2}">
      <dgm:prSet phldrT="[Текст]" custT="1"/>
      <dgm:spPr bwMode="auto">
        <a:solidFill>
          <a:srgbClr val="66CCFF"/>
        </a:solidFill>
      </dgm:spPr>
      <dgm:t>
        <a:bodyPr vert="horz" anchor="ctr"/>
        <a:lstStyle/>
        <a:p>
          <a:pPr algn="ctr" defTabSz="6222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Жилищно-коммунальное хозяйство – 610,8 млн.руб.</a:t>
          </a:r>
          <a:endParaRPr/>
        </a:p>
      </dgm:t>
    </dgm:pt>
    <dgm:pt modelId="{C59A3327-89FD-405D-A5C0-5A704E1913CA}" type="parTrans" cxnId="{582AC6E9-0000-4511-80DB-C66F7171D2DB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71D445C8-B45C-4F48-975A-9BC5EAA8220C}" type="sibTrans" cxnId="{582AC6E9-0000-4511-80DB-C66F7171D2DB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7D85E80-2281-4664-B5D3-E4730F2079C2}">
      <dgm:prSet phldrT="[Текст]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0EA84290-4887-47D3-9656-9BD227A54953}" type="parTrans" cxnId="{8C7F6F61-8EB9-428E-94F3-6B8ECC07208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43407759-2E3F-4EDC-934D-26A92D2E29AC}" type="sibTrans" cxnId="{8C7F6F61-8EB9-428E-94F3-6B8ECC07208F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678DDEB9-85A8-4D35-A611-15C23A28523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 bwMode="auto"/>
      <dgm:t>
        <a:bodyPr vert="horz" anchor="ctr"/>
        <a:lstStyle/>
        <a:p>
          <a:pPr algn="ctr" defTabSz="62229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Образование – 0,3 млн.руб.</a:t>
          </a:r>
          <a:endParaRPr/>
        </a:p>
      </dgm:t>
    </dgm:pt>
    <dgm:pt modelId="{AA1B9385-CF65-46D0-B093-2593FF8331C3}" type="parTrans" cxnId="{06EC8148-6E3A-4A77-9BDE-7F623212CC90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17AA84F3-FF93-4D33-950A-46E629C67903}" type="sibTrans" cxnId="{06EC8148-6E3A-4A77-9BDE-7F623212CC90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BC18E195-3E19-4922-B89E-FCC32C13BEC9}">
      <dgm:prSet phldrT="[Текст]" custT="1"/>
      <dgm:spPr bwMode="auto">
        <a:solidFill>
          <a:srgbClr val="FFCC00"/>
        </a:solidFill>
      </dgm:spPr>
      <dgm:t>
        <a:bodyPr vert="horz" anchor="ctr"/>
        <a:lstStyle/>
        <a:p>
          <a:pPr algn="ctr" defTabSz="62229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Культура,</a:t>
          </a:r>
          <a:endParaRPr/>
        </a:p>
        <a:p>
          <a:pPr algn="ctr" defTabSz="622299">
            <a:lnSpc>
              <a:spcPct val="10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sz="1400" b="1">
              <a:solidFill>
                <a:schemeClr val="tx1"/>
              </a:solidFill>
            </a:rPr>
            <a:t>кинематография – 56,1 млн.руб.</a:t>
          </a:r>
          <a:endParaRPr/>
        </a:p>
      </dgm:t>
    </dgm:pt>
    <dgm:pt modelId="{893CC07D-93F6-43AB-84B8-E82D23B6EFDD}" type="parTrans" cxnId="{F1701A70-055D-4819-AD42-1AB5F97DAA65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32030D9C-9339-4A4D-8B62-83592FF88BEC}" type="sibTrans" cxnId="{F1701A70-055D-4819-AD42-1AB5F97DAA6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E8497054-95CB-410E-A8EE-B6D1E762AF3A}">
      <dgm:prSet phldrT="[Текст]"/>
      <dgm:spPr bwMode="auto">
        <a:solidFill>
          <a:srgbClr val="FF6699"/>
        </a:solidFill>
      </dgm:spPr>
      <dgm:t>
        <a:bodyPr vertOverflow="overflow" horzOverflow="overflow" vert="horz" rtlCol="0" fromWordArt="0" anchor="ctr" forceAA="0" compatLnSpc="0"/>
        <a:lstStyle/>
        <a:p>
          <a:pPr algn="ctr" defTabSz="6667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 i="0" u="none">
              <a:solidFill>
                <a:schemeClr val="tx1"/>
              </a:solidFill>
            </a:rPr>
            <a:t>Социальная политика – 0,2</a:t>
          </a:r>
          <a:endParaRPr/>
        </a:p>
        <a:p>
          <a:pPr algn="ctr" defTabSz="6667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 i="0" u="none">
              <a:solidFill>
                <a:schemeClr val="tx1"/>
              </a:solidFill>
            </a:rPr>
            <a:t>млн.руб.</a:t>
          </a:r>
          <a:endParaRPr b="1">
            <a:solidFill>
              <a:schemeClr val="tx1"/>
            </a:solidFill>
          </a:endParaRPr>
        </a:p>
      </dgm:t>
    </dgm:pt>
    <dgm:pt modelId="{198F4877-59C5-4E5F-9C0A-15D27D196B15}" type="parTrans" cxnId="{996FBA77-5CF1-4DC0-AE14-A0D2E1E01277}">
      <dgm:prSet/>
      <dgm:spPr bwMode="auto">
        <a:solidFill>
          <a:schemeClr val="accent3">
            <a:lumMod val="75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76526ADC-D8A6-41CF-8F07-5F7A9C6A7B13}" type="sibTrans" cxnId="{996FBA77-5CF1-4DC0-AE14-A0D2E1E01277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921C1C73-72EA-4FEA-87EA-EF77DA7E46F3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 bwMode="auto"/>
      <dgm:t>
        <a:bodyPr vertOverflow="overflow" horzOverflow="overflow" vert="horz" rtlCol="0" fromWordArt="0" anchor="ctr" forceAA="0" compatLnSpc="0"/>
        <a:lstStyle/>
        <a:p>
          <a:pPr algn="ctr" defTabSz="666748">
            <a:lnSpc>
              <a:spcPct val="90000"/>
            </a:lnSpc>
            <a:spcBef>
              <a:spcPts val="0"/>
            </a:spcBef>
            <a:spcAft>
              <a:spcPts val="0"/>
            </a:spcAft>
            <a:defRPr/>
          </a:pPr>
          <a:r>
            <a:rPr lang="ru-RU" b="1" i="0" u="none">
              <a:solidFill>
                <a:schemeClr val="tx1"/>
              </a:solidFill>
            </a:rPr>
            <a:t>Физическая культура и спорт – 21,4 млн.руб.</a:t>
          </a:r>
          <a:endParaRPr b="1">
            <a:solidFill>
              <a:schemeClr val="tx1"/>
            </a:solidFill>
          </a:endParaRPr>
        </a:p>
      </dgm:t>
    </dgm:pt>
    <dgm:pt modelId="{A1879DC6-1841-4091-BC30-D2A7F1263F27}" type="parTrans" cxnId="{D9A0E4A6-A481-45FF-9F17-DC7704788B65}">
      <dgm:prSet/>
      <dgm:spPr bwMode="auto"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>
            <a:defRPr/>
          </a:pPr>
          <a:endParaRPr lang="ru-RU"/>
        </a:p>
      </dgm:t>
    </dgm:pt>
    <dgm:pt modelId="{9A68FB69-DFC7-483B-88DE-AC5E9923F534}" type="sibTrans" cxnId="{D9A0E4A6-A481-45FF-9F17-DC7704788B65}">
      <dgm:prSet/>
      <dgm:spPr bwMode="auto"/>
      <dgm:t>
        <a:bodyPr/>
        <a:lstStyle/>
        <a:p>
          <a:pPr>
            <a:defRPr/>
          </a:pPr>
          <a:endParaRPr lang="ru-RU"/>
        </a:p>
      </dgm:t>
    </dgm:pt>
    <dgm:pt modelId="{2CE99F02-6992-47AE-9F00-5E3083EC7117}" type="pres">
      <dgm:prSet presAssocID="{4F4C0206-08DE-4369-A389-3F57BF0EA873}" presName="Name0" presStyleCnt="0">
        <dgm:presLayoutVars>
          <dgm:chMax val="1"/>
          <dgm:dir/>
          <dgm:animLvl val="ctr"/>
          <dgm:resizeHandles val="exact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DD5BCB17-AF93-4151-B1AA-D38C079FF252}" type="pres">
      <dgm:prSet presAssocID="{6D78DC94-ABF0-4C77-A33A-99235D4EEDF7}" presName="centerShape" presStyleLbl="node0" presStyleIdx="0" presStyleCnt="1" custScaleX="279327" custScaleY="112616" custLinFactNeighborX="250" custLinFactNeighborY="-1239"/>
      <dgm:spPr bwMode="auto"/>
      <dgm:t>
        <a:bodyPr/>
        <a:lstStyle/>
        <a:p>
          <a:pPr>
            <a:defRPr/>
          </a:pPr>
          <a:endParaRPr lang="ru-RU"/>
        </a:p>
      </dgm:t>
    </dgm:pt>
    <dgm:pt modelId="{369F6861-349A-44E7-923A-27114BE3D875}" type="pres">
      <dgm:prSet presAssocID="{32FF62B2-4CA7-4F13-8D1E-A4BF1245410F}" presName="parTrans" presStyleLbl="sibTrans2D1" presStyleIdx="0" presStyleCnt="8" custScaleX="157466"/>
      <dgm:spPr bwMode="auto"/>
      <dgm:t>
        <a:bodyPr/>
        <a:lstStyle/>
        <a:p>
          <a:pPr>
            <a:defRPr/>
          </a:pPr>
          <a:endParaRPr lang="ru-RU"/>
        </a:p>
      </dgm:t>
    </dgm:pt>
    <dgm:pt modelId="{E0EBE315-750A-4F2B-82E0-0321B3D1CE53}" type="pres">
      <dgm:prSet presAssocID="{32FF62B2-4CA7-4F13-8D1E-A4BF1245410F}" presName="connectorText" presStyleLbl="sibTrans2D1" presStyleIdx="0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5A5DCC44-5E0D-425D-9AAD-093E1A85D423}" type="pres">
      <dgm:prSet presAssocID="{ED73C3E5-F237-4E17-86F5-78B04F390E01}" presName="node" presStyleLbl="node1" presStyleIdx="0" presStyleCnt="8" custScaleX="278510" custScaleY="80980" custRadScaleRad="92057" custRadScaleInc="-1131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9752E775-B560-4E66-A60E-807D4E250E17}" type="pres">
      <dgm:prSet presAssocID="{E398D95C-4BCA-42C5-A422-00112880C10A}" presName="parTrans" presStyleLbl="sibTrans2D1" presStyleIdx="1" presStyleCnt="8" custScaleX="131526" custLinFactNeighborX="-18615" custLinFactNeighborY="-17164"/>
      <dgm:spPr bwMode="auto"/>
      <dgm:t>
        <a:bodyPr/>
        <a:lstStyle/>
        <a:p>
          <a:pPr>
            <a:defRPr/>
          </a:pPr>
          <a:endParaRPr lang="ru-RU"/>
        </a:p>
      </dgm:t>
    </dgm:pt>
    <dgm:pt modelId="{C3B0B1F8-F1DC-4FFE-8CCB-90D096843EEE}" type="pres">
      <dgm:prSet presAssocID="{E398D95C-4BCA-42C5-A422-00112880C10A}" presName="connectorText" presStyleLbl="sibTrans2D1" presStyleIdx="1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BF570A42-52B6-4099-9889-AB07D5B387C3}" type="pres">
      <dgm:prSet presAssocID="{5CC1013B-3CD4-40FD-95A0-96E2A1A45A83}" presName="node" presStyleLbl="node1" presStyleIdx="1" presStyleCnt="8" custScaleX="253052" custScaleY="120654" custRadScaleRad="171864" custRadScaleInc="78523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A80F57E-B5BD-4DF9-BE1C-B1D648597CB3}" type="pres">
      <dgm:prSet presAssocID="{59D32DE5-3F99-425F-88CD-0738A377B6CB}" presName="parTrans" presStyleLbl="sibTrans2D1" presStyleIdx="2" presStyleCnt="8" custScaleX="145702" custLinFactNeighborX="5417" custLinFactNeighborY="1080"/>
      <dgm:spPr bwMode="auto"/>
      <dgm:t>
        <a:bodyPr/>
        <a:lstStyle/>
        <a:p>
          <a:pPr>
            <a:defRPr/>
          </a:pPr>
          <a:endParaRPr lang="ru-RU"/>
        </a:p>
      </dgm:t>
    </dgm:pt>
    <dgm:pt modelId="{4468DD5B-F5F5-4EC8-A709-322DA6C9D7B1}" type="pres">
      <dgm:prSet presAssocID="{59D32DE5-3F99-425F-88CD-0738A377B6CB}" presName="connectorText" presStyleLbl="sibTrans2D1" presStyleIdx="2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3FAEAC45-2CD4-4FDC-8F13-9E89B0191AA2}" type="pres">
      <dgm:prSet presAssocID="{DC2253E4-E94C-41F6-BA7F-D09C393808FE}" presName="node" presStyleLbl="node1" presStyleIdx="2" presStyleCnt="8" custScaleX="192816" custScaleY="95025" custRadScaleRad="172074" custRadScaleInc="-1867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4F06492-10DC-45CA-A01D-2C22733FD920}" type="pres">
      <dgm:prSet presAssocID="{C59A3327-89FD-405D-A5C0-5A704E1913CA}" presName="parTrans" presStyleLbl="sibTrans2D1" presStyleIdx="3" presStyleCnt="8" custScaleX="117784" custLinFactNeighborX="19653" custLinFactNeighborY="18320"/>
      <dgm:spPr bwMode="auto"/>
      <dgm:t>
        <a:bodyPr/>
        <a:lstStyle/>
        <a:p>
          <a:pPr>
            <a:defRPr/>
          </a:pPr>
          <a:endParaRPr lang="ru-RU"/>
        </a:p>
      </dgm:t>
    </dgm:pt>
    <dgm:pt modelId="{D498766A-B3CE-4EA4-A4F4-E2B3CC69349F}" type="pres">
      <dgm:prSet presAssocID="{C59A3327-89FD-405D-A5C0-5A704E1913CA}" presName="connectorText" presStyleLbl="sibTrans2D1" presStyleIdx="3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FA31366F-5F57-48B8-8DFC-9EE530E6A678}" type="pres">
      <dgm:prSet presAssocID="{B768407C-EE09-450E-8AE3-A9C0D20AF6B2}" presName="node" presStyleLbl="node1" presStyleIdx="3" presStyleCnt="8" custScaleX="219684" custScaleY="117493" custRadScaleRad="163521" custRadScaleInc="-70622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3C5C522-4B91-4EE2-9401-581CB2C167F8}" type="pres">
      <dgm:prSet presAssocID="{893CC07D-93F6-43AB-84B8-E82D23B6EFDD}" presName="parTrans" presStyleLbl="sibTrans2D1" presStyleIdx="4" presStyleCnt="8" custScaleX="118277" custLinFactNeighborX="-31729" custLinFactNeighborY="-12333"/>
      <dgm:spPr bwMode="auto"/>
      <dgm:t>
        <a:bodyPr/>
        <a:lstStyle/>
        <a:p>
          <a:pPr>
            <a:defRPr/>
          </a:pPr>
          <a:endParaRPr lang="ru-RU"/>
        </a:p>
      </dgm:t>
    </dgm:pt>
    <dgm:pt modelId="{D23180C3-94F2-414D-A11F-343E83B39923}" type="pres">
      <dgm:prSet presAssocID="{893CC07D-93F6-43AB-84B8-E82D23B6EFDD}" presName="connectorText" presStyleLbl="sibTrans2D1" presStyleIdx="4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D09F9B48-CB42-4D1F-AF33-F4FD8A5FF9B9}" type="pres">
      <dgm:prSet presAssocID="{BC18E195-3E19-4922-B89E-FCC32C13BEC9}" presName="node" presStyleLbl="node1" presStyleIdx="4" presStyleCnt="8" custScaleX="268082" custScaleY="88935" custRadScaleRad="167581" custRadScaleInc="275596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601EE88A-F7E9-4B90-A3EB-807BFDB96946}" type="pres">
      <dgm:prSet presAssocID="{198F4877-59C5-4E5F-9C0A-15D27D196B15}" presName="parTrans" presStyleLbl="sibTrans2D1" presStyleIdx="5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BF21DFFD-DF0C-46AC-8438-23D0DF01F521}" type="pres">
      <dgm:prSet presAssocID="{198F4877-59C5-4E5F-9C0A-15D27D196B15}" presName="connectorText" presStyleLbl="sibTrans2D1" presStyleIdx="5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64138F27-4814-46CB-88EF-B1B71C21D65D}" type="pres">
      <dgm:prSet presAssocID="{E8497054-95CB-410E-A8EE-B6D1E762AF3A}" presName="node" presStyleLbl="node1" presStyleIdx="5" presStyleCnt="8" custScaleX="195791" custLinFactX="-839" custLinFactY="835" custRadScaleRad="173542" custRadScaleInc="211808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B996E600-5247-46CD-B6E7-6B317B0E3C36}" type="pres">
      <dgm:prSet presAssocID="{A1879DC6-1841-4091-BC30-D2A7F1263F27}" presName="parTrans" presStyleLbl="sibTrans2D1" presStyleIdx="6" presStyleCnt="8" custScaleX="130168" custLinFactNeighborX="14851" custLinFactNeighborY="-40100"/>
      <dgm:spPr bwMode="auto"/>
      <dgm:t>
        <a:bodyPr/>
        <a:lstStyle/>
        <a:p>
          <a:pPr>
            <a:defRPr/>
          </a:pPr>
          <a:endParaRPr lang="ru-RU"/>
        </a:p>
      </dgm:t>
    </dgm:pt>
    <dgm:pt modelId="{991FCCCA-A36B-4FB5-9340-44372F6C5F08}" type="pres">
      <dgm:prSet presAssocID="{A1879DC6-1841-4091-BC30-D2A7F1263F27}" presName="connectorText" presStyleLbl="sibTrans2D1" presStyleIdx="6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69331F7A-C9B6-4AF5-AD46-08AF1156A1EF}" type="pres">
      <dgm:prSet presAssocID="{921C1C73-72EA-4FEA-87EA-EF77DA7E46F3}" presName="node" presStyleLbl="node1" presStyleIdx="6" presStyleCnt="8" custScaleX="221230" custScaleY="114694" custRadScaleRad="179631" custRadScaleInc="120191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  <dgm:pt modelId="{E91C3271-C8EB-45B5-A44C-E2192B64B121}" type="pres">
      <dgm:prSet presAssocID="{AA1B9385-CF65-46D0-B093-2593FF8331C3}" presName="parTrans" presStyleLbl="sibTrans2D1" presStyleIdx="7" presStyleCnt="8" custScaleX="150284" custLinFactNeighborX="-40207" custLinFactNeighborY="-465"/>
      <dgm:spPr bwMode="auto"/>
      <dgm:t>
        <a:bodyPr/>
        <a:lstStyle/>
        <a:p>
          <a:pPr>
            <a:defRPr/>
          </a:pPr>
          <a:endParaRPr lang="ru-RU"/>
        </a:p>
      </dgm:t>
    </dgm:pt>
    <dgm:pt modelId="{CE818444-D65A-4A29-9548-1054D9F1BF1F}" type="pres">
      <dgm:prSet presAssocID="{AA1B9385-CF65-46D0-B093-2593FF8331C3}" presName="connectorText" presStyleLbl="sibTrans2D1" presStyleIdx="7" presStyleCnt="8"/>
      <dgm:spPr bwMode="auto"/>
      <dgm:t>
        <a:bodyPr/>
        <a:lstStyle/>
        <a:p>
          <a:pPr>
            <a:defRPr/>
          </a:pPr>
          <a:endParaRPr lang="ru-RU"/>
        </a:p>
      </dgm:t>
    </dgm:pt>
    <dgm:pt modelId="{5901F6A5-0E1A-4D2C-B21A-A491522BBD86}" type="pres">
      <dgm:prSet presAssocID="{678DDEB9-85A8-4D35-A611-15C23A285232}" presName="node" presStyleLbl="node1" presStyleIdx="7" presStyleCnt="8" custScaleX="221016" custScaleY="87439" custRadScaleRad="92986" custRadScaleInc="-608460">
        <dgm:presLayoutVars>
          <dgm:bulletEnabled val="1"/>
        </dgm:presLayoutVars>
      </dgm:prSet>
      <dgm:spPr bwMode="auto"/>
      <dgm:t>
        <a:bodyPr/>
        <a:lstStyle/>
        <a:p>
          <a:pPr>
            <a:defRPr/>
          </a:pPr>
          <a:endParaRPr lang="ru-RU"/>
        </a:p>
      </dgm:t>
    </dgm:pt>
  </dgm:ptLst>
  <dgm:cxnLst>
    <dgm:cxn modelId="{64C8F63E-50CA-438A-80D5-C124B4FBB68C}" type="presOf" srcId="{E398D95C-4BCA-42C5-A422-00112880C10A}" destId="{9752E775-B560-4E66-A60E-807D4E250E17}" srcOrd="0" destOrd="0" presId="urn:microsoft.com/office/officeart/2005/8/layout/radial5"/>
    <dgm:cxn modelId="{996FBA77-5CF1-4DC0-AE14-A0D2E1E01277}" srcId="{6D78DC94-ABF0-4C77-A33A-99235D4EEDF7}" destId="{E8497054-95CB-410E-A8EE-B6D1E762AF3A}" srcOrd="5" destOrd="0" parTransId="{198F4877-59C5-4E5F-9C0A-15D27D196B15}" sibTransId="{76526ADC-D8A6-41CF-8F07-5F7A9C6A7B13}"/>
    <dgm:cxn modelId="{31BB0B64-9770-4518-96D1-3551FA6D1E2C}" type="presOf" srcId="{A1879DC6-1841-4091-BC30-D2A7F1263F27}" destId="{991FCCCA-A36B-4FB5-9340-44372F6C5F08}" srcOrd="1" destOrd="0" presId="urn:microsoft.com/office/officeart/2005/8/layout/radial5"/>
    <dgm:cxn modelId="{E5D3D9B9-9B4B-4351-B233-CA3DB09DE35F}" type="presOf" srcId="{B768407C-EE09-450E-8AE3-A9C0D20AF6B2}" destId="{FA31366F-5F57-48B8-8DFC-9EE530E6A678}" srcOrd="0" destOrd="0" presId="urn:microsoft.com/office/officeart/2005/8/layout/radial5"/>
    <dgm:cxn modelId="{06EC8148-6E3A-4A77-9BDE-7F623212CC90}" srcId="{6D78DC94-ABF0-4C77-A33A-99235D4EEDF7}" destId="{678DDEB9-85A8-4D35-A611-15C23A285232}" srcOrd="7" destOrd="0" parTransId="{AA1B9385-CF65-46D0-B093-2593FF8331C3}" sibTransId="{17AA84F3-FF93-4D33-950A-46E629C67903}"/>
    <dgm:cxn modelId="{65F0B7B8-C2D9-48E2-81FD-4D3542947700}" type="presOf" srcId="{AA1B9385-CF65-46D0-B093-2593FF8331C3}" destId="{CE818444-D65A-4A29-9548-1054D9F1BF1F}" srcOrd="1" destOrd="0" presId="urn:microsoft.com/office/officeart/2005/8/layout/radial5"/>
    <dgm:cxn modelId="{31E59E79-F366-4A1A-94AC-6835FCD3818B}" type="presOf" srcId="{A1879DC6-1841-4091-BC30-D2A7F1263F27}" destId="{B996E600-5247-46CD-B6E7-6B317B0E3C36}" srcOrd="0" destOrd="0" presId="urn:microsoft.com/office/officeart/2005/8/layout/radial5"/>
    <dgm:cxn modelId="{C5A5CD4C-A40D-4470-9D15-6BA81D2B7145}" type="presOf" srcId="{5CC1013B-3CD4-40FD-95A0-96E2A1A45A83}" destId="{BF570A42-52B6-4099-9889-AB07D5B387C3}" srcOrd="0" destOrd="0" presId="urn:microsoft.com/office/officeart/2005/8/layout/radial5"/>
    <dgm:cxn modelId="{45A42AF3-5A3A-4B07-9316-61BFEF36F586}" type="presOf" srcId="{32FF62B2-4CA7-4F13-8D1E-A4BF1245410F}" destId="{369F6861-349A-44E7-923A-27114BE3D875}" srcOrd="0" destOrd="0" presId="urn:microsoft.com/office/officeart/2005/8/layout/radial5"/>
    <dgm:cxn modelId="{8F85715E-AEB1-4A38-A896-C76DA7D460D1}" type="presOf" srcId="{893CC07D-93F6-43AB-84B8-E82D23B6EFDD}" destId="{D23180C3-94F2-414D-A11F-343E83B39923}" srcOrd="1" destOrd="0" presId="urn:microsoft.com/office/officeart/2005/8/layout/radial5"/>
    <dgm:cxn modelId="{118137FE-6F33-4A77-9672-A2D4D15705F8}" type="presOf" srcId="{198F4877-59C5-4E5F-9C0A-15D27D196B15}" destId="{601EE88A-F7E9-4B90-A3EB-807BFDB96946}" srcOrd="0" destOrd="0" presId="urn:microsoft.com/office/officeart/2005/8/layout/radial5"/>
    <dgm:cxn modelId="{F711AD47-C2AD-4508-8D01-1F02B9F8AB54}" type="presOf" srcId="{BC18E195-3E19-4922-B89E-FCC32C13BEC9}" destId="{D09F9B48-CB42-4D1F-AF33-F4FD8A5FF9B9}" srcOrd="0" destOrd="0" presId="urn:microsoft.com/office/officeart/2005/8/layout/radial5"/>
    <dgm:cxn modelId="{8D5C9D4F-18B7-4F41-82D8-4C4D4F1A64D4}" type="presOf" srcId="{59D32DE5-3F99-425F-88CD-0738A377B6CB}" destId="{6A80F57E-B5BD-4DF9-BE1C-B1D648597CB3}" srcOrd="0" destOrd="0" presId="urn:microsoft.com/office/officeart/2005/8/layout/radial5"/>
    <dgm:cxn modelId="{B75531B5-644F-45AE-A47B-B323CFF74E9A}" type="presOf" srcId="{59D32DE5-3F99-425F-88CD-0738A377B6CB}" destId="{4468DD5B-F5F5-4EC8-A709-322DA6C9D7B1}" srcOrd="1" destOrd="0" presId="urn:microsoft.com/office/officeart/2005/8/layout/radial5"/>
    <dgm:cxn modelId="{00EB08FC-D284-498C-8238-04D92A87C5F0}" type="presOf" srcId="{C59A3327-89FD-405D-A5C0-5A704E1913CA}" destId="{64F06492-10DC-45CA-A01D-2C22733FD920}" srcOrd="0" destOrd="0" presId="urn:microsoft.com/office/officeart/2005/8/layout/radial5"/>
    <dgm:cxn modelId="{8C7F6F61-8EB9-428E-94F3-6B8ECC07208F}" srcId="{4F4C0206-08DE-4369-A389-3F57BF0EA873}" destId="{E7D85E80-2281-4664-B5D3-E4730F2079C2}" srcOrd="1" destOrd="0" parTransId="{0EA84290-4887-47D3-9656-9BD227A54953}" sibTransId="{43407759-2E3F-4EDC-934D-26A92D2E29AC}"/>
    <dgm:cxn modelId="{5FD9D264-A766-412E-B38B-8676836C5F88}" type="presOf" srcId="{4F4C0206-08DE-4369-A389-3F57BF0EA873}" destId="{2CE99F02-6992-47AE-9F00-5E3083EC7117}" srcOrd="0" destOrd="0" presId="urn:microsoft.com/office/officeart/2005/8/layout/radial5"/>
    <dgm:cxn modelId="{D762C793-D6ED-452B-8427-5AB36DCF0EF2}" type="presOf" srcId="{DC2253E4-E94C-41F6-BA7F-D09C393808FE}" destId="{3FAEAC45-2CD4-4FDC-8F13-9E89B0191AA2}" srcOrd="0" destOrd="0" presId="urn:microsoft.com/office/officeart/2005/8/layout/radial5"/>
    <dgm:cxn modelId="{78D0DCA9-2849-4906-ADB5-18F8FAD8C12A}" srcId="{6D78DC94-ABF0-4C77-A33A-99235D4EEDF7}" destId="{5CC1013B-3CD4-40FD-95A0-96E2A1A45A83}" srcOrd="1" destOrd="0" parTransId="{E398D95C-4BCA-42C5-A422-00112880C10A}" sibTransId="{A144593E-8C15-4D26-BBF5-36216B0E3E57}"/>
    <dgm:cxn modelId="{9A1167FC-D971-40AB-AA26-65C9E3C918D1}" srcId="{6D78DC94-ABF0-4C77-A33A-99235D4EEDF7}" destId="{DC2253E4-E94C-41F6-BA7F-D09C393808FE}" srcOrd="2" destOrd="0" parTransId="{59D32DE5-3F99-425F-88CD-0738A377B6CB}" sibTransId="{552F31CC-C7B2-418A-A9F6-06DE23A7EF47}"/>
    <dgm:cxn modelId="{D9A0E4A6-A481-45FF-9F17-DC7704788B65}" srcId="{6D78DC94-ABF0-4C77-A33A-99235D4EEDF7}" destId="{921C1C73-72EA-4FEA-87EA-EF77DA7E46F3}" srcOrd="6" destOrd="0" parTransId="{A1879DC6-1841-4091-BC30-D2A7F1263F27}" sibTransId="{9A68FB69-DFC7-483B-88DE-AC5E9923F534}"/>
    <dgm:cxn modelId="{0A5417C9-E6AF-4890-9BF9-78AD7A8C9E98}" type="presOf" srcId="{32FF62B2-4CA7-4F13-8D1E-A4BF1245410F}" destId="{E0EBE315-750A-4F2B-82E0-0321B3D1CE53}" srcOrd="1" destOrd="0" presId="urn:microsoft.com/office/officeart/2005/8/layout/radial5"/>
    <dgm:cxn modelId="{40722E26-F10E-4E40-B106-5B668F796A03}" type="presOf" srcId="{ED73C3E5-F237-4E17-86F5-78B04F390E01}" destId="{5A5DCC44-5E0D-425D-9AAD-093E1A85D423}" srcOrd="0" destOrd="0" presId="urn:microsoft.com/office/officeart/2005/8/layout/radial5"/>
    <dgm:cxn modelId="{B14578A6-CE24-4FF7-A1F0-8367F662C761}" type="presOf" srcId="{C59A3327-89FD-405D-A5C0-5A704E1913CA}" destId="{D498766A-B3CE-4EA4-A4F4-E2B3CC69349F}" srcOrd="1" destOrd="0" presId="urn:microsoft.com/office/officeart/2005/8/layout/radial5"/>
    <dgm:cxn modelId="{7CC3C888-1F01-4F69-96FA-DC16E14C7556}" type="presOf" srcId="{678DDEB9-85A8-4D35-A611-15C23A285232}" destId="{5901F6A5-0E1A-4D2C-B21A-A491522BBD86}" srcOrd="0" destOrd="0" presId="urn:microsoft.com/office/officeart/2005/8/layout/radial5"/>
    <dgm:cxn modelId="{5DA6ACAF-40AC-4E24-910A-CE10B51AE070}" srcId="{4F4C0206-08DE-4369-A389-3F57BF0EA873}" destId="{6D78DC94-ABF0-4C77-A33A-99235D4EEDF7}" srcOrd="0" destOrd="0" parTransId="{796B9066-0AF1-4979-9FC9-B55F783590D3}" sibTransId="{7992B527-3CCA-4BCE-8718-632043DFD79B}"/>
    <dgm:cxn modelId="{74545A81-0EB6-4E38-AFC6-6DE7071D2E85}" type="presOf" srcId="{6D78DC94-ABF0-4C77-A33A-99235D4EEDF7}" destId="{DD5BCB17-AF93-4151-B1AA-D38C079FF252}" srcOrd="0" destOrd="0" presId="urn:microsoft.com/office/officeart/2005/8/layout/radial5"/>
    <dgm:cxn modelId="{3C9993E2-682E-4F5D-A52C-D7C195617F06}" type="presOf" srcId="{E398D95C-4BCA-42C5-A422-00112880C10A}" destId="{C3B0B1F8-F1DC-4FFE-8CCB-90D096843EEE}" srcOrd="1" destOrd="0" presId="urn:microsoft.com/office/officeart/2005/8/layout/radial5"/>
    <dgm:cxn modelId="{E7C52D1F-3F38-47B3-9264-C18EE81FEB5A}" type="presOf" srcId="{E8497054-95CB-410E-A8EE-B6D1E762AF3A}" destId="{64138F27-4814-46CB-88EF-B1B71C21D65D}" srcOrd="0" destOrd="0" presId="urn:microsoft.com/office/officeart/2005/8/layout/radial5"/>
    <dgm:cxn modelId="{582AC6E9-0000-4511-80DB-C66F7171D2DB}" srcId="{6D78DC94-ABF0-4C77-A33A-99235D4EEDF7}" destId="{B768407C-EE09-450E-8AE3-A9C0D20AF6B2}" srcOrd="3" destOrd="0" parTransId="{C59A3327-89FD-405D-A5C0-5A704E1913CA}" sibTransId="{71D445C8-B45C-4F48-975A-9BC5EAA8220C}"/>
    <dgm:cxn modelId="{7D597A08-B31F-49A4-BB10-16F54CB5247D}" srcId="{6D78DC94-ABF0-4C77-A33A-99235D4EEDF7}" destId="{ED73C3E5-F237-4E17-86F5-78B04F390E01}" srcOrd="0" destOrd="0" parTransId="{32FF62B2-4CA7-4F13-8D1E-A4BF1245410F}" sibTransId="{13AC008D-EAB6-4592-925B-26463E096C64}"/>
    <dgm:cxn modelId="{F6F14F87-7E36-424C-A629-CB8C970B4EF0}" type="presOf" srcId="{893CC07D-93F6-43AB-84B8-E82D23B6EFDD}" destId="{63C5C522-4B91-4EE2-9401-581CB2C167F8}" srcOrd="0" destOrd="0" presId="urn:microsoft.com/office/officeart/2005/8/layout/radial5"/>
    <dgm:cxn modelId="{D5908F9E-60EA-4CB8-AEB9-46F2A1046A58}" type="presOf" srcId="{AA1B9385-CF65-46D0-B093-2593FF8331C3}" destId="{E91C3271-C8EB-45B5-A44C-E2192B64B121}" srcOrd="0" destOrd="0" presId="urn:microsoft.com/office/officeart/2005/8/layout/radial5"/>
    <dgm:cxn modelId="{74B4E1A3-7573-403D-9834-F7ED9A0C01E1}" type="presOf" srcId="{198F4877-59C5-4E5F-9C0A-15D27D196B15}" destId="{BF21DFFD-DF0C-46AC-8438-23D0DF01F521}" srcOrd="1" destOrd="0" presId="urn:microsoft.com/office/officeart/2005/8/layout/radial5"/>
    <dgm:cxn modelId="{F1701A70-055D-4819-AD42-1AB5F97DAA65}" srcId="{6D78DC94-ABF0-4C77-A33A-99235D4EEDF7}" destId="{BC18E195-3E19-4922-B89E-FCC32C13BEC9}" srcOrd="4" destOrd="0" parTransId="{893CC07D-93F6-43AB-84B8-E82D23B6EFDD}" sibTransId="{32030D9C-9339-4A4D-8B62-83592FF88BEC}"/>
    <dgm:cxn modelId="{552B4C2E-4FF4-4E8E-A353-28215BE7A93B}" type="presOf" srcId="{921C1C73-72EA-4FEA-87EA-EF77DA7E46F3}" destId="{69331F7A-C9B6-4AF5-AD46-08AF1156A1EF}" srcOrd="0" destOrd="0" presId="urn:microsoft.com/office/officeart/2005/8/layout/radial5"/>
    <dgm:cxn modelId="{1F4E82A8-4974-4B4F-90A7-05BC3F89B60F}" type="presParOf" srcId="{2CE99F02-6992-47AE-9F00-5E3083EC7117}" destId="{DD5BCB17-AF93-4151-B1AA-D38C079FF252}" srcOrd="0" destOrd="0" presId="urn:microsoft.com/office/officeart/2005/8/layout/radial5"/>
    <dgm:cxn modelId="{C8AF1326-C967-4802-ABFD-1D095AF0515F}" type="presParOf" srcId="{2CE99F02-6992-47AE-9F00-5E3083EC7117}" destId="{369F6861-349A-44E7-923A-27114BE3D875}" srcOrd="1" destOrd="0" presId="urn:microsoft.com/office/officeart/2005/8/layout/radial5"/>
    <dgm:cxn modelId="{D021ADC9-FA2D-46A2-86FF-E0B1DDECDFD6}" type="presParOf" srcId="{369F6861-349A-44E7-923A-27114BE3D875}" destId="{E0EBE315-750A-4F2B-82E0-0321B3D1CE53}" srcOrd="0" destOrd="0" presId="urn:microsoft.com/office/officeart/2005/8/layout/radial5"/>
    <dgm:cxn modelId="{EFCB4238-F95E-4AB6-9151-87B5C13AAB3C}" type="presParOf" srcId="{2CE99F02-6992-47AE-9F00-5E3083EC7117}" destId="{5A5DCC44-5E0D-425D-9AAD-093E1A85D423}" srcOrd="2" destOrd="0" presId="urn:microsoft.com/office/officeart/2005/8/layout/radial5"/>
    <dgm:cxn modelId="{8E1E9D44-D4C7-49BB-ACFA-20F3F68EA260}" type="presParOf" srcId="{2CE99F02-6992-47AE-9F00-5E3083EC7117}" destId="{9752E775-B560-4E66-A60E-807D4E250E17}" srcOrd="3" destOrd="0" presId="urn:microsoft.com/office/officeart/2005/8/layout/radial5"/>
    <dgm:cxn modelId="{36C0A989-3E7D-441A-9352-1FF70AB8A9D7}" type="presParOf" srcId="{9752E775-B560-4E66-A60E-807D4E250E17}" destId="{C3B0B1F8-F1DC-4FFE-8CCB-90D096843EEE}" srcOrd="0" destOrd="0" presId="urn:microsoft.com/office/officeart/2005/8/layout/radial5"/>
    <dgm:cxn modelId="{BC70200C-9868-4D95-B99A-2C852496A6FE}" type="presParOf" srcId="{2CE99F02-6992-47AE-9F00-5E3083EC7117}" destId="{BF570A42-52B6-4099-9889-AB07D5B387C3}" srcOrd="4" destOrd="0" presId="urn:microsoft.com/office/officeart/2005/8/layout/radial5"/>
    <dgm:cxn modelId="{CF88919E-DD82-4263-86AC-C890A7895BB9}" type="presParOf" srcId="{2CE99F02-6992-47AE-9F00-5E3083EC7117}" destId="{6A80F57E-B5BD-4DF9-BE1C-B1D648597CB3}" srcOrd="5" destOrd="0" presId="urn:microsoft.com/office/officeart/2005/8/layout/radial5"/>
    <dgm:cxn modelId="{F868AA9A-B618-4E2B-952B-EA536647C3F0}" type="presParOf" srcId="{6A80F57E-B5BD-4DF9-BE1C-B1D648597CB3}" destId="{4468DD5B-F5F5-4EC8-A709-322DA6C9D7B1}" srcOrd="0" destOrd="0" presId="urn:microsoft.com/office/officeart/2005/8/layout/radial5"/>
    <dgm:cxn modelId="{77E5EC88-1A10-4B0D-9FB9-5ADDAAF49B80}" type="presParOf" srcId="{2CE99F02-6992-47AE-9F00-5E3083EC7117}" destId="{3FAEAC45-2CD4-4FDC-8F13-9E89B0191AA2}" srcOrd="6" destOrd="0" presId="urn:microsoft.com/office/officeart/2005/8/layout/radial5"/>
    <dgm:cxn modelId="{7F60E8FA-BEC2-4F27-A601-E7C4EB82975C}" type="presParOf" srcId="{2CE99F02-6992-47AE-9F00-5E3083EC7117}" destId="{64F06492-10DC-45CA-A01D-2C22733FD920}" srcOrd="7" destOrd="0" presId="urn:microsoft.com/office/officeart/2005/8/layout/radial5"/>
    <dgm:cxn modelId="{EFEF7B41-D6EF-43D9-BD02-0FA1F3ADA3A1}" type="presParOf" srcId="{64F06492-10DC-45CA-A01D-2C22733FD920}" destId="{D498766A-B3CE-4EA4-A4F4-E2B3CC69349F}" srcOrd="0" destOrd="0" presId="urn:microsoft.com/office/officeart/2005/8/layout/radial5"/>
    <dgm:cxn modelId="{ED6D551C-24E2-4EDE-81DD-803630013B92}" type="presParOf" srcId="{2CE99F02-6992-47AE-9F00-5E3083EC7117}" destId="{FA31366F-5F57-48B8-8DFC-9EE530E6A678}" srcOrd="8" destOrd="0" presId="urn:microsoft.com/office/officeart/2005/8/layout/radial5"/>
    <dgm:cxn modelId="{4CFBBC5C-7C2A-4ED4-8882-E4A325B42955}" type="presParOf" srcId="{2CE99F02-6992-47AE-9F00-5E3083EC7117}" destId="{63C5C522-4B91-4EE2-9401-581CB2C167F8}" srcOrd="9" destOrd="0" presId="urn:microsoft.com/office/officeart/2005/8/layout/radial5"/>
    <dgm:cxn modelId="{E40FE7BE-B96A-4036-8628-43A40DB539B7}" type="presParOf" srcId="{63C5C522-4B91-4EE2-9401-581CB2C167F8}" destId="{D23180C3-94F2-414D-A11F-343E83B39923}" srcOrd="0" destOrd="0" presId="urn:microsoft.com/office/officeart/2005/8/layout/radial5"/>
    <dgm:cxn modelId="{030C6204-F216-4E1A-BE37-D1B806306CE6}" type="presParOf" srcId="{2CE99F02-6992-47AE-9F00-5E3083EC7117}" destId="{D09F9B48-CB42-4D1F-AF33-F4FD8A5FF9B9}" srcOrd="10" destOrd="0" presId="urn:microsoft.com/office/officeart/2005/8/layout/radial5"/>
    <dgm:cxn modelId="{D491769E-9C11-4096-85E9-14BC18677558}" type="presParOf" srcId="{2CE99F02-6992-47AE-9F00-5E3083EC7117}" destId="{601EE88A-F7E9-4B90-A3EB-807BFDB96946}" srcOrd="11" destOrd="0" presId="urn:microsoft.com/office/officeart/2005/8/layout/radial5"/>
    <dgm:cxn modelId="{27B2E269-2063-4364-A61E-4C2534A84B7A}" type="presParOf" srcId="{601EE88A-F7E9-4B90-A3EB-807BFDB96946}" destId="{BF21DFFD-DF0C-46AC-8438-23D0DF01F521}" srcOrd="0" destOrd="0" presId="urn:microsoft.com/office/officeart/2005/8/layout/radial5"/>
    <dgm:cxn modelId="{0A7071AA-D6C5-4872-83F5-FAE1D080C3B9}" type="presParOf" srcId="{2CE99F02-6992-47AE-9F00-5E3083EC7117}" destId="{64138F27-4814-46CB-88EF-B1B71C21D65D}" srcOrd="12" destOrd="0" presId="urn:microsoft.com/office/officeart/2005/8/layout/radial5"/>
    <dgm:cxn modelId="{D23F9660-4C2E-4B46-BDF5-CCAADF3114B1}" type="presParOf" srcId="{2CE99F02-6992-47AE-9F00-5E3083EC7117}" destId="{B996E600-5247-46CD-B6E7-6B317B0E3C36}" srcOrd="13" destOrd="0" presId="urn:microsoft.com/office/officeart/2005/8/layout/radial5"/>
    <dgm:cxn modelId="{7ACC001B-98E9-47AB-9DF4-0092273364F2}" type="presParOf" srcId="{B996E600-5247-46CD-B6E7-6B317B0E3C36}" destId="{991FCCCA-A36B-4FB5-9340-44372F6C5F08}" srcOrd="0" destOrd="0" presId="urn:microsoft.com/office/officeart/2005/8/layout/radial5"/>
    <dgm:cxn modelId="{8628AFF2-DD4D-4A3F-86E1-5C15D650BC89}" type="presParOf" srcId="{2CE99F02-6992-47AE-9F00-5E3083EC7117}" destId="{69331F7A-C9B6-4AF5-AD46-08AF1156A1EF}" srcOrd="14" destOrd="0" presId="urn:microsoft.com/office/officeart/2005/8/layout/radial5"/>
    <dgm:cxn modelId="{220753D0-FB62-41F2-8100-480A20286E73}" type="presParOf" srcId="{2CE99F02-6992-47AE-9F00-5E3083EC7117}" destId="{E91C3271-C8EB-45B5-A44C-E2192B64B121}" srcOrd="15" destOrd="0" presId="urn:microsoft.com/office/officeart/2005/8/layout/radial5"/>
    <dgm:cxn modelId="{41F1E8EE-A6E7-469B-88E7-BF74335D7B0F}" type="presParOf" srcId="{E91C3271-C8EB-45B5-A44C-E2192B64B121}" destId="{CE818444-D65A-4A29-9548-1054D9F1BF1F}" srcOrd="0" destOrd="0" presId="urn:microsoft.com/office/officeart/2005/8/layout/radial5"/>
    <dgm:cxn modelId="{E92D5C48-7A70-488B-B398-334A039D269F}" type="presParOf" srcId="{2CE99F02-6992-47AE-9F00-5E3083EC7117}" destId="{5901F6A5-0E1A-4D2C-B21A-A491522BBD86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7BD1E-25A4-4ABF-A995-184B339021FF}">
      <dsp:nvSpPr>
        <dsp:cNvPr id="0" name=""/>
        <dsp:cNvSpPr/>
      </dsp:nvSpPr>
      <dsp:spPr bwMode="auto"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C0706-200E-49BA-9A44-EEFC25FF5A1F}">
      <dsp:nvSpPr>
        <dsp:cNvPr id="0" name=""/>
        <dsp:cNvSpPr/>
      </dsp:nvSpPr>
      <dsp:spPr bwMode="auto">
        <a:xfrm>
          <a:off x="24688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 l="980" r="980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CFAD8-B57B-420D-9F1D-449919E524F7}">
      <dsp:nvSpPr>
        <dsp:cNvPr id="0" name=""/>
        <dsp:cNvSpPr/>
      </dsp:nvSpPr>
      <dsp:spPr bwMode="auto">
        <a:xfrm rot="10800000">
          <a:off x="298379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66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120904" tIns="120904" rIns="120904" bIns="120904" numCol="1" spcCol="1270" rtlCol="0" fromWordArt="0" anchor="t" anchorCtr="0" forceAA="0" compatLnSpc="0">
          <a:noAutofit/>
        </a:bodyPr>
        <a:lstStyle/>
        <a:p>
          <a:pPr lvl="0" algn="ctr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>
              <a:solidFill>
                <a:schemeClr val="tx1"/>
              </a:solidFill>
            </a:rPr>
            <a:t>Прогноз социально – экономического развития Аксайского городского поселения на 2025 год и плановый период 2026 и 2027 год</a:t>
          </a:r>
          <a:endParaRPr sz="1700" kern="1200"/>
        </a:p>
      </dsp:txBody>
      <dsp:txXfrm rot="10800000">
        <a:off x="372724" y="1900818"/>
        <a:ext cx="2268755" cy="2414934"/>
      </dsp:txXfrm>
    </dsp:sp>
    <dsp:sp modelId="{839DD305-8579-4A29-9DB4-F510EE262746}">
      <dsp:nvSpPr>
        <dsp:cNvPr id="0" name=""/>
        <dsp:cNvSpPr/>
      </dsp:nvSpPr>
      <dsp:spPr bwMode="auto">
        <a:xfrm>
          <a:off x="290607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 l="10317" r="10317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E2711-B27D-4696-B027-7B325AFDA0FE}">
      <dsp:nvSpPr>
        <dsp:cNvPr id="0" name=""/>
        <dsp:cNvSpPr/>
      </dsp:nvSpPr>
      <dsp:spPr bwMode="auto">
        <a:xfrm rot="10800000">
          <a:off x="2939752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99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Overflow="overflow" horzOverflow="overflow" vert="horz" wrap="square" lIns="120904" tIns="120904" rIns="120904" bIns="120904" numCol="1" spcCol="1270" rtlCol="0" fromWordArt="0" anchor="t" anchorCtr="0" forceAA="0" compatLnSpc="0">
          <a:noAutofit/>
        </a:bodyPr>
        <a:lstStyle/>
        <a:p>
          <a:pPr lvl="0" algn="ctr" defTabSz="755649">
            <a:lnSpc>
              <a:spcPct val="90000"/>
            </a:lnSpc>
            <a:spcBef>
              <a:spcPct val="0"/>
            </a:spcBef>
            <a:spcAft>
              <a:spcPts val="0"/>
            </a:spcAft>
            <a:defRPr/>
          </a:pPr>
          <a:r>
            <a:rPr lang="ru-RU" sz="1700" kern="1200">
              <a:solidFill>
                <a:schemeClr val="tx1"/>
              </a:solidFill>
            </a:rPr>
            <a:t>Основные направления бюджетной и налоговой политики Аксайского городского поселения на 2025-2027 годы </a:t>
          </a:r>
          <a:endParaRPr sz="1700" kern="1200"/>
        </a:p>
      </dsp:txBody>
      <dsp:txXfrm rot="10800000">
        <a:off x="3014097" y="1900818"/>
        <a:ext cx="2268755" cy="2414934"/>
      </dsp:txXfrm>
    </dsp:sp>
    <dsp:sp modelId="{ABA80E7F-464D-4138-9C01-1E906C1F49EF}">
      <dsp:nvSpPr>
        <dsp:cNvPr id="0" name=""/>
        <dsp:cNvSpPr/>
      </dsp:nvSpPr>
      <dsp:spPr bwMode="auto">
        <a:xfrm>
          <a:off x="5565267" y="271557"/>
          <a:ext cx="2417445" cy="149356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 t="9016" b="9016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F636B-4778-4A42-8291-C0F43A698611}">
      <dsp:nvSpPr>
        <dsp:cNvPr id="0" name=""/>
        <dsp:cNvSpPr/>
      </dsp:nvSpPr>
      <dsp:spPr bwMode="auto">
        <a:xfrm rot="10800000">
          <a:off x="5554968" y="1900818"/>
          <a:ext cx="2417445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700" kern="1200">
              <a:solidFill>
                <a:schemeClr val="tx1"/>
              </a:solidFill>
            </a:rPr>
            <a:t>Муниципальные программы Аксайского городского поселения (изменения в них)</a:t>
          </a:r>
          <a:endParaRPr lang="ru-RU" sz="1700" kern="1200"/>
        </a:p>
      </dsp:txBody>
      <dsp:txXfrm rot="10800000">
        <a:off x="5629313" y="1900818"/>
        <a:ext cx="2268755" cy="24149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0.2353</cdr:x>
      <cdr:y>0.36639</cdr:y>
    </cdr:from>
    <cdr:to>
      <cdr:x>0.2839</cdr:x>
      <cdr:y>0.41603</cdr:y>
    </cdr:to>
    <cdr:sp macro="" textlink="">
      <cdr:nvSpPr>
        <cdr:cNvPr id="11" name="TextBox 10"/>
        <cdr:cNvSpPr txBox="1"/>
      </cdr:nvSpPr>
      <cdr:spPr bwMode="auto">
        <a:xfrm xmlns:a="http://schemas.openxmlformats.org/drawingml/2006/main">
          <a:off x="2039495" y="1857819"/>
          <a:ext cx="421255" cy="2517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 dirty="0"/>
            <a:t>2,9%</a:t>
          </a:r>
          <a:endParaRPr b="1" dirty="0"/>
        </a:p>
      </cdr:txBody>
    </cdr:sp>
  </cdr:relSizeAnchor>
  <cdr:relSizeAnchor xmlns:cdr="http://schemas.openxmlformats.org/drawingml/2006/chartDrawing">
    <cdr:from>
      <cdr:x>0.39298</cdr:x>
      <cdr:y>0.34965</cdr:y>
    </cdr:from>
    <cdr:to>
      <cdr:x>0.4404</cdr:x>
      <cdr:y>0.4059</cdr:y>
    </cdr:to>
    <cdr:sp macro="" textlink="">
      <cdr:nvSpPr>
        <cdr:cNvPr id="12" name="TextBox 11"/>
        <cdr:cNvSpPr txBox="1"/>
      </cdr:nvSpPr>
      <cdr:spPr bwMode="auto">
        <a:xfrm xmlns:a="http://schemas.openxmlformats.org/drawingml/2006/main">
          <a:off x="3406313" y="1772957"/>
          <a:ext cx="411027" cy="285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 dirty="0"/>
            <a:t>9%</a:t>
          </a:r>
          <a:endParaRPr b="1" dirty="0"/>
        </a:p>
      </cdr:txBody>
    </cdr:sp>
  </cdr:relSizeAnchor>
  <cdr:relSizeAnchor xmlns:cdr="http://schemas.openxmlformats.org/drawingml/2006/chartDrawing">
    <cdr:from>
      <cdr:x>0.54368</cdr:x>
      <cdr:y>0.31179</cdr:y>
    </cdr:from>
    <cdr:to>
      <cdr:x>0.5911</cdr:x>
      <cdr:y>0.36639</cdr:y>
    </cdr:to>
    <cdr:sp macro="" textlink="">
      <cdr:nvSpPr>
        <cdr:cNvPr id="13" name="TextBox 12"/>
        <cdr:cNvSpPr txBox="1"/>
      </cdr:nvSpPr>
      <cdr:spPr bwMode="auto">
        <a:xfrm xmlns:a="http://schemas.openxmlformats.org/drawingml/2006/main">
          <a:off x="4712490" y="1580961"/>
          <a:ext cx="411027" cy="276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 dirty="0"/>
            <a:t>4,4%</a:t>
          </a:r>
          <a:endParaRPr b="1" dirty="0"/>
        </a:p>
      </cdr:txBody>
    </cdr:sp>
  </cdr:relSizeAnchor>
  <cdr:relSizeAnchor xmlns:cdr="http://schemas.openxmlformats.org/drawingml/2006/chartDrawing">
    <cdr:from>
      <cdr:x>0.69781</cdr:x>
      <cdr:y>0.30536</cdr:y>
    </cdr:from>
    <cdr:to>
      <cdr:x>0.74814</cdr:x>
      <cdr:y>0.355</cdr:y>
    </cdr:to>
    <cdr:sp macro="" textlink="">
      <cdr:nvSpPr>
        <cdr:cNvPr id="14" name="TextBox 13"/>
        <cdr:cNvSpPr txBox="1"/>
      </cdr:nvSpPr>
      <cdr:spPr bwMode="auto">
        <a:xfrm xmlns:a="http://schemas.openxmlformats.org/drawingml/2006/main">
          <a:off x="6048464" y="1548361"/>
          <a:ext cx="436250" cy="2517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 dirty="0"/>
            <a:t>4,9%</a:t>
          </a:r>
          <a:endParaRPr b="1" dirty="0"/>
        </a:p>
      </cdr:txBody>
    </cdr:sp>
  </cdr:relSizeAnchor>
  <cdr:relSizeAnchor xmlns:cdr="http://schemas.openxmlformats.org/drawingml/2006/chartDrawing">
    <cdr:from>
      <cdr:x>0.35815</cdr:x>
      <cdr:y>0.33504</cdr:y>
    </cdr:from>
    <cdr:to>
      <cdr:x>0.45365</cdr:x>
      <cdr:y>0.36639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3104394" y="1698859"/>
          <a:ext cx="827773" cy="15896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0.50729</cdr:x>
      <cdr:y>0.31416</cdr:y>
    </cdr:from>
    <cdr:to>
      <cdr:x>0.61023</cdr:x>
      <cdr:y>0.33504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 flipV="1">
          <a:off x="4397048" y="1592981"/>
          <a:ext cx="892281" cy="10587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0.66575</cdr:x>
      <cdr:y>0.29707</cdr:y>
    </cdr:from>
    <cdr:to>
      <cdr:x>0.76236</cdr:x>
      <cdr:y>0.32175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5770592" y="1506354"/>
          <a:ext cx="837398" cy="1251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0.79762</cdr:x>
      <cdr:y>0.16667</cdr:y>
    </cdr:from>
    <cdr:to>
      <cdr:x>0.90476</cdr:x>
      <cdr:y>0.21918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4824536" y="828108"/>
          <a:ext cx="648072" cy="2608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0.57875</cdr:x>
      <cdr:y>0.35634</cdr:y>
    </cdr:from>
    <cdr:to>
      <cdr:x>0.6225</cdr:x>
      <cdr:y>0.40407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4762872" y="1612775"/>
          <a:ext cx="360039" cy="21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0.72619</cdr:x>
      <cdr:y>0.30435</cdr:y>
    </cdr:from>
    <cdr:to>
      <cdr:x>0.82143</cdr:x>
      <cdr:y>0.3628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4392487" y="1512167"/>
          <a:ext cx="576063" cy="2904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0.67857</cdr:x>
      <cdr:y>0.43478</cdr:y>
    </cdr:from>
    <cdr:to>
      <cdr:x>0.78571</cdr:x>
      <cdr:y>0.49275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4104455" y="2160239"/>
          <a:ext cx="648072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0.66667</cdr:x>
      <cdr:y>0.5797</cdr:y>
    </cdr:from>
    <cdr:to>
      <cdr:x>0.7619</cdr:x>
      <cdr:y>0.63676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 flipH="1">
          <a:off x="4032446" y="2880319"/>
          <a:ext cx="576063" cy="283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0.67857</cdr:x>
      <cdr:y>0.71014</cdr:y>
    </cdr:from>
    <cdr:to>
      <cdr:x>0.78571</cdr:x>
      <cdr:y>0.76812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4104455" y="3528391"/>
          <a:ext cx="648070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0.83784</cdr:x>
      <cdr:y>0.51163</cdr:y>
    </cdr:from>
    <cdr:to>
      <cdr:x>0.9009</cdr:x>
      <cdr:y>0.62791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6696743" y="1584175"/>
          <a:ext cx="504055" cy="360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0.85</cdr:x>
      <cdr:y>0.46771</cdr:y>
    </cdr:from>
    <cdr:to>
      <cdr:x>0.91999</cdr:x>
      <cdr:y>0.53135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6995119" y="2116831"/>
          <a:ext cx="576063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0.509</cdr:x>
      <cdr:y>0.40172</cdr:y>
    </cdr:from>
    <cdr:to>
      <cdr:x>0.58108</cdr:x>
      <cdr:y>0.49475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4068451" y="1243869"/>
          <a:ext cx="576045" cy="288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0.66667</cdr:x>
      <cdr:y>0.28699</cdr:y>
    </cdr:from>
    <cdr:to>
      <cdr:x>0.72973</cdr:x>
      <cdr:y>0.37209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5328590" y="888627"/>
          <a:ext cx="504031" cy="2634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0.83784</cdr:x>
      <cdr:y>0.12125</cdr:y>
    </cdr:from>
    <cdr:to>
      <cdr:x>0.9009</cdr:x>
      <cdr:y>0.21427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6696743" y="375424"/>
          <a:ext cx="504030" cy="288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0.18375</cdr:x>
      <cdr:y>0.23327</cdr:y>
    </cdr:from>
    <cdr:to>
      <cdr:x>0.25374</cdr:x>
      <cdr:y>0.29347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1512167" y="1116122"/>
          <a:ext cx="576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0.30706</cdr:x>
      <cdr:y>0.07525</cdr:y>
    </cdr:from>
    <cdr:to>
      <cdr:x>0.39455</cdr:x>
      <cdr:y>0.13544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2526993" y="360039"/>
          <a:ext cx="7200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0.465</cdr:x>
      <cdr:y>0.1505</cdr:y>
    </cdr:from>
    <cdr:to>
      <cdr:x>0.535</cdr:x>
      <cdr:y>0.2107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3826764" y="720079"/>
          <a:ext cx="576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0.62124</cdr:x>
      <cdr:y>0.0432</cdr:y>
    </cdr:from>
    <cdr:to>
      <cdr:x>0.69124</cdr:x>
      <cdr:y>0.0864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5112567" y="216023"/>
          <a:ext cx="576063" cy="21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0.62124</cdr:x>
      <cdr:y>0.1505</cdr:y>
    </cdr:from>
    <cdr:to>
      <cdr:x>0.68249</cdr:x>
      <cdr:y>0.2107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5112567" y="720079"/>
          <a:ext cx="50406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0.76999</cdr:x>
      <cdr:y>0.1505</cdr:y>
    </cdr:from>
    <cdr:to>
      <cdr:x>0.83124</cdr:x>
      <cdr:y>0.2107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6336702" y="720079"/>
          <a:ext cx="50406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endParaRPr lang="ru-RU" sz="1400" b="1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0.1675</cdr:x>
      <cdr:y>0.78591</cdr:y>
    </cdr:from>
    <cdr:to>
      <cdr:x>0.27861</cdr:x>
      <cdr:y>0.98794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1378494" y="355698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0.1225</cdr:x>
      <cdr:y>0.17501</cdr:y>
    </cdr:from>
    <cdr:to>
      <cdr:x>0.2053</cdr:x>
      <cdr:y>0.26068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1008110" y="792085"/>
          <a:ext cx="681408" cy="387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0.14468</cdr:x>
      <cdr:y>0.76796</cdr:y>
    </cdr:from>
    <cdr:to>
      <cdr:x>0.22288</cdr:x>
      <cdr:y>0.83251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1244657" y="3233275"/>
          <a:ext cx="672745" cy="271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0.13125</cdr:x>
      <cdr:y>0</cdr:y>
    </cdr:from>
    <cdr:to>
      <cdr:x>0.245</cdr:x>
      <cdr:y>0.07955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1080118" y="0"/>
          <a:ext cx="936102" cy="360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/>
            <a:t>млн.руб.</a:t>
          </a:r>
          <a:endParaRPr/>
        </a:p>
      </cdr:txBody>
    </cdr:sp>
  </cdr:relSizeAnchor>
  <cdr:relSizeAnchor xmlns:cdr="http://schemas.openxmlformats.org/drawingml/2006/chartDrawing">
    <cdr:from>
      <cdr:x>0.2275</cdr:x>
      <cdr:y>0.76368</cdr:y>
    </cdr:from>
    <cdr:to>
      <cdr:x>0.29687</cdr:x>
      <cdr:y>0.83951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1872207" y="3456382"/>
          <a:ext cx="570885" cy="343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0.2275</cdr:x>
      <cdr:y>0.22274</cdr:y>
    </cdr:from>
    <cdr:to>
      <cdr:x>0.30633</cdr:x>
      <cdr:y>0.28763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1872207" y="1008110"/>
          <a:ext cx="648737" cy="293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0.3242</cdr:x>
      <cdr:y>0.61817</cdr:y>
    </cdr:from>
    <cdr:to>
      <cdr:x>0.39022</cdr:x>
      <cdr:y>0.68799</cdr:y>
    </cdr:to>
    <cdr:sp macro="" textlink="">
      <cdr:nvSpPr>
        <cdr:cNvPr id="8" name="TextBox 7"/>
        <cdr:cNvSpPr txBox="1"/>
      </cdr:nvSpPr>
      <cdr:spPr bwMode="auto">
        <a:xfrm xmlns:a="http://schemas.openxmlformats.org/drawingml/2006/main">
          <a:off x="2668034" y="2797858"/>
          <a:ext cx="543317" cy="315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/>
            <a:t> </a:t>
          </a:r>
          <a:endParaRPr/>
        </a:p>
      </cdr:txBody>
    </cdr:sp>
  </cdr:relSizeAnchor>
  <cdr:relSizeAnchor xmlns:cdr="http://schemas.openxmlformats.org/drawingml/2006/chartDrawing">
    <cdr:from>
      <cdr:x>0.42217</cdr:x>
      <cdr:y>0.57294</cdr:y>
    </cdr:from>
    <cdr:to>
      <cdr:x>0.49062</cdr:x>
      <cdr:y>0.63851</cdr:y>
    </cdr:to>
    <cdr:sp macro="" textlink="">
      <cdr:nvSpPr>
        <cdr:cNvPr id="9" name="TextBox 8"/>
        <cdr:cNvSpPr txBox="1"/>
      </cdr:nvSpPr>
      <cdr:spPr bwMode="auto">
        <a:xfrm xmlns:a="http://schemas.openxmlformats.org/drawingml/2006/main">
          <a:off x="3474288" y="2593149"/>
          <a:ext cx="563314" cy="296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0.52134</cdr:x>
      <cdr:y>0.56283</cdr:y>
    </cdr:from>
    <cdr:to>
      <cdr:x>0.59605</cdr:x>
      <cdr:y>0.61912</cdr:y>
    </cdr:to>
    <cdr:sp macro="" textlink="">
      <cdr:nvSpPr>
        <cdr:cNvPr id="10" name="TextBox 9"/>
        <cdr:cNvSpPr txBox="1"/>
      </cdr:nvSpPr>
      <cdr:spPr bwMode="auto">
        <a:xfrm xmlns:a="http://schemas.openxmlformats.org/drawingml/2006/main">
          <a:off x="4290418" y="2547346"/>
          <a:ext cx="614831" cy="254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/>
            <a:t>   </a:t>
          </a:r>
          <a:endParaRPr/>
        </a:p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0.41999</cdr:x>
      <cdr:y>0.74777</cdr:y>
    </cdr:from>
    <cdr:to>
      <cdr:x>0.46374</cdr:x>
      <cdr:y>0.7955</cdr:y>
    </cdr:to>
    <cdr:sp macro="" textlink="">
      <cdr:nvSpPr>
        <cdr:cNvPr id="11" name="TextBox 10"/>
        <cdr:cNvSpPr txBox="1"/>
      </cdr:nvSpPr>
      <cdr:spPr bwMode="auto">
        <a:xfrm xmlns:a="http://schemas.openxmlformats.org/drawingml/2006/main">
          <a:off x="3456382" y="3384374"/>
          <a:ext cx="360038" cy="2160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0.48999</cdr:x>
      <cdr:y>0.76368</cdr:y>
    </cdr:from>
    <cdr:to>
      <cdr:x>0.53374</cdr:x>
      <cdr:y>0.7955</cdr:y>
    </cdr:to>
    <cdr:sp macro="" textlink="">
      <cdr:nvSpPr>
        <cdr:cNvPr id="12" name="TextBox 11"/>
        <cdr:cNvSpPr txBox="1"/>
      </cdr:nvSpPr>
      <cdr:spPr bwMode="auto">
        <a:xfrm xmlns:a="http://schemas.openxmlformats.org/drawingml/2006/main">
          <a:off x="4032446" y="3456382"/>
          <a:ext cx="360038" cy="144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0.32375</cdr:x>
      <cdr:y>0.76368</cdr:y>
    </cdr:from>
    <cdr:to>
      <cdr:x>0.37907</cdr:x>
      <cdr:y>0.82922</cdr:y>
    </cdr:to>
    <cdr:sp macro="" textlink="">
      <cdr:nvSpPr>
        <cdr:cNvPr id="13" name="TextBox 12"/>
        <cdr:cNvSpPr txBox="1"/>
      </cdr:nvSpPr>
      <cdr:spPr bwMode="auto">
        <a:xfrm xmlns:a="http://schemas.openxmlformats.org/drawingml/2006/main">
          <a:off x="2664293" y="3456382"/>
          <a:ext cx="455259" cy="296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0.4267</cdr:x>
      <cdr:y>0.76368</cdr:y>
    </cdr:from>
    <cdr:to>
      <cdr:x>0.5</cdr:x>
      <cdr:y>0.83043</cdr:y>
    </cdr:to>
    <cdr:sp macro="" textlink="">
      <cdr:nvSpPr>
        <cdr:cNvPr id="14" name="TextBox 13"/>
        <cdr:cNvSpPr txBox="1"/>
      </cdr:nvSpPr>
      <cdr:spPr bwMode="auto">
        <a:xfrm xmlns:a="http://schemas.openxmlformats.org/drawingml/2006/main">
          <a:off x="3511567" y="3456382"/>
          <a:ext cx="603228" cy="302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0.53374</cdr:x>
      <cdr:y>0.76368</cdr:y>
    </cdr:from>
    <cdr:to>
      <cdr:x>0.59478</cdr:x>
      <cdr:y>0.85928</cdr:y>
    </cdr:to>
    <cdr:sp macro="" textlink="">
      <cdr:nvSpPr>
        <cdr:cNvPr id="15" name="TextBox 14"/>
        <cdr:cNvSpPr txBox="1"/>
      </cdr:nvSpPr>
      <cdr:spPr bwMode="auto">
        <a:xfrm xmlns:a="http://schemas.openxmlformats.org/drawingml/2006/main">
          <a:off x="4392486" y="3456382"/>
          <a:ext cx="502335" cy="4326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0.315</cdr:x>
      <cdr:y>0.22274</cdr:y>
    </cdr:from>
    <cdr:to>
      <cdr:x>0.39059</cdr:x>
      <cdr:y>0.28698</cdr:y>
    </cdr:to>
    <cdr:sp macro="" textlink="">
      <cdr:nvSpPr>
        <cdr:cNvPr id="16" name="TextBox 15"/>
        <cdr:cNvSpPr txBox="1"/>
      </cdr:nvSpPr>
      <cdr:spPr bwMode="auto">
        <a:xfrm xmlns:a="http://schemas.openxmlformats.org/drawingml/2006/main">
          <a:off x="2592288" y="1008110"/>
          <a:ext cx="622073" cy="290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/>
            <a:t> </a:t>
          </a:r>
          <a:endParaRPr/>
        </a:p>
      </cdr:txBody>
    </cdr:sp>
  </cdr:relSizeAnchor>
  <cdr:relSizeAnchor xmlns:cdr="http://schemas.openxmlformats.org/drawingml/2006/chartDrawing">
    <cdr:from>
      <cdr:x>0.41601</cdr:x>
      <cdr:y>0.20683</cdr:y>
    </cdr:from>
    <cdr:to>
      <cdr:x>0.5</cdr:x>
      <cdr:y>0.27698</cdr:y>
    </cdr:to>
    <cdr:sp macro="" textlink="">
      <cdr:nvSpPr>
        <cdr:cNvPr id="17" name="TextBox 16"/>
        <cdr:cNvSpPr txBox="1"/>
      </cdr:nvSpPr>
      <cdr:spPr bwMode="auto">
        <a:xfrm xmlns:a="http://schemas.openxmlformats.org/drawingml/2006/main">
          <a:off x="3423594" y="936102"/>
          <a:ext cx="691201" cy="317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0.51624</cdr:x>
      <cdr:y>0.19092</cdr:y>
    </cdr:from>
    <cdr:to>
      <cdr:x>0.59488</cdr:x>
      <cdr:y>0.25651</cdr:y>
    </cdr:to>
    <cdr:sp macro="" textlink="">
      <cdr:nvSpPr>
        <cdr:cNvPr id="18" name="TextBox 17"/>
        <cdr:cNvSpPr txBox="1"/>
      </cdr:nvSpPr>
      <cdr:spPr bwMode="auto">
        <a:xfrm xmlns:a="http://schemas.openxmlformats.org/drawingml/2006/main">
          <a:off x="4248470" y="864094"/>
          <a:ext cx="647174" cy="296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0.21875</cdr:x>
      <cdr:y>0.6364</cdr:y>
    </cdr:from>
    <cdr:to>
      <cdr:x>0.2975</cdr:x>
      <cdr:y>0.70004</cdr:y>
    </cdr:to>
    <cdr:sp macro="" textlink="">
      <cdr:nvSpPr>
        <cdr:cNvPr id="20" name="TextBox 19"/>
        <cdr:cNvSpPr txBox="1"/>
      </cdr:nvSpPr>
      <cdr:spPr bwMode="auto">
        <a:xfrm xmlns:a="http://schemas.openxmlformats.org/drawingml/2006/main">
          <a:off x="1800198" y="2880318"/>
          <a:ext cx="648081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 b="1"/>
        </a:p>
      </cdr:txBody>
    </cdr:sp>
  </cdr:relSizeAnchor>
  <cdr:relSizeAnchor xmlns:cdr="http://schemas.openxmlformats.org/drawingml/2006/chartDrawing">
    <cdr:from>
      <cdr:x>0.13125</cdr:x>
      <cdr:y>0.6364</cdr:y>
    </cdr:from>
    <cdr:to>
      <cdr:x>0.20125</cdr:x>
      <cdr:y>0.71595</cdr:y>
    </cdr:to>
    <cdr:sp macro="" textlink="">
      <cdr:nvSpPr>
        <cdr:cNvPr id="22" name="TextBox 21"/>
        <cdr:cNvSpPr txBox="1"/>
      </cdr:nvSpPr>
      <cdr:spPr bwMode="auto">
        <a:xfrm xmlns:a="http://schemas.openxmlformats.org/drawingml/2006/main">
          <a:off x="1080118" y="2880318"/>
          <a:ext cx="576063" cy="360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b="1"/>
        </a:p>
      </cdr:txBody>
    </cdr:sp>
  </cdr:relSizeAnchor>
  <cdr:relSizeAnchor xmlns:cdr="http://schemas.openxmlformats.org/drawingml/2006/chartDrawing">
    <cdr:from>
      <cdr:x>0.70698</cdr:x>
      <cdr:y>0.33077</cdr:y>
    </cdr:from>
    <cdr:to>
      <cdr:x>0.72544</cdr:x>
      <cdr:y>0.36342</cdr:y>
    </cdr:to>
    <cdr:sp macro="" textlink="">
      <cdr:nvSpPr>
        <cdr:cNvPr id="21" name="Прямоугольник 20"/>
        <cdr:cNvSpPr/>
      </cdr:nvSpPr>
      <cdr:spPr bwMode="auto">
        <a:xfrm xmlns:a="http://schemas.openxmlformats.org/drawingml/2006/main">
          <a:off x="6082102" y="1392616"/>
          <a:ext cx="158788" cy="13746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>
            <a:defRPr/>
          </a:pPr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0.78974</cdr:x>
      <cdr:y>0.525</cdr:y>
    </cdr:from>
    <cdr:to>
      <cdr:x>0.91239</cdr:x>
      <cdr:y>0.65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6491062" y="1512166"/>
          <a:ext cx="1008110" cy="360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600" b="1"/>
            <a:t>           35,9</a:t>
          </a:r>
          <a:endParaRPr/>
        </a:p>
      </cdr:txBody>
    </cdr:sp>
  </cdr:relSizeAnchor>
  <cdr:relSizeAnchor xmlns:cdr="http://schemas.openxmlformats.org/drawingml/2006/chartDrawing">
    <cdr:from>
      <cdr:x>0.85</cdr:x>
      <cdr:y>0.46771</cdr:y>
    </cdr:from>
    <cdr:to>
      <cdr:x>0.91999</cdr:x>
      <cdr:y>0.53135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6995118" y="2116830"/>
          <a:ext cx="576063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0.77222</cdr:x>
      <cdr:y>0.4</cdr:y>
    </cdr:from>
    <cdr:to>
      <cdr:x>0.85106</cdr:x>
      <cdr:y>0.5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6347046" y="1152126"/>
          <a:ext cx="648004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600" b="1"/>
            <a:t> </a:t>
          </a:r>
          <a:endParaRPr/>
        </a:p>
        <a:p xmlns:a="http://schemas.openxmlformats.org/drawingml/2006/main">
          <a:pPr>
            <a:defRPr/>
          </a:pPr>
          <a:endParaRPr lang="ru-RU" sz="1600" b="1"/>
        </a:p>
      </cdr:txBody>
    </cdr:sp>
  </cdr:relSizeAnchor>
  <cdr:relSizeAnchor xmlns:cdr="http://schemas.openxmlformats.org/drawingml/2006/chartDrawing">
    <cdr:from>
      <cdr:x>0.78098</cdr:x>
      <cdr:y>0.24584</cdr:y>
    </cdr:from>
    <cdr:to>
      <cdr:x>0.85983</cdr:x>
      <cdr:y>0.35754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6419054" y="708090"/>
          <a:ext cx="648085" cy="321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600" b="1"/>
            <a:t>  </a:t>
          </a:r>
          <a:endParaRPr/>
        </a:p>
        <a:p xmlns:a="http://schemas.openxmlformats.org/drawingml/2006/main">
          <a:pPr>
            <a:defRPr/>
          </a:pPr>
          <a:endParaRPr lang="ru-RU" sz="1600" b="1"/>
        </a:p>
      </cdr:txBody>
    </cdr:sp>
  </cdr:relSizeAnchor>
  <cdr:relSizeAnchor xmlns:cdr="http://schemas.openxmlformats.org/drawingml/2006/chartDrawing">
    <cdr:from>
      <cdr:x>0.7985</cdr:x>
      <cdr:y>0.125</cdr:y>
    </cdr:from>
    <cdr:to>
      <cdr:x>0.89487</cdr:x>
      <cdr:y>0.23777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6563070" y="360038"/>
          <a:ext cx="792090" cy="324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600" b="1"/>
            <a:t>  </a:t>
          </a:r>
          <a:endParaRPr/>
        </a:p>
        <a:p xmlns:a="http://schemas.openxmlformats.org/drawingml/2006/main">
          <a:pPr>
            <a:defRPr/>
          </a:pPr>
          <a:endParaRPr lang="ru-RU" sz="1600" b="1"/>
        </a:p>
      </cdr:txBody>
    </cdr:sp>
  </cdr:relSizeAnchor>
  <cdr:relSizeAnchor xmlns:cdr="http://schemas.openxmlformats.org/drawingml/2006/chartDrawing">
    <cdr:from>
      <cdr:x>0.77125</cdr:x>
      <cdr:y>0.70636</cdr:y>
    </cdr:from>
    <cdr:to>
      <cdr:x>0.88236</cdr:x>
      <cdr:y>0.77</cdr:y>
    </cdr:to>
    <cdr:sp macro="" textlink="">
      <cdr:nvSpPr>
        <cdr:cNvPr id="8" name="TextBox 7"/>
        <cdr:cNvSpPr txBox="1"/>
      </cdr:nvSpPr>
      <cdr:spPr bwMode="auto">
        <a:xfrm xmlns:a="http://schemas.openxmlformats.org/drawingml/2006/main">
          <a:off x="6347046" y="3196949"/>
          <a:ext cx="914400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0.66709</cdr:x>
      <cdr:y>0.675</cdr:y>
    </cdr:from>
    <cdr:to>
      <cdr:x>0.7547</cdr:x>
      <cdr:y>0.775</cdr:y>
    </cdr:to>
    <cdr:sp macro="" textlink="">
      <cdr:nvSpPr>
        <cdr:cNvPr id="9" name="TextBox 8"/>
        <cdr:cNvSpPr txBox="1"/>
      </cdr:nvSpPr>
      <cdr:spPr bwMode="auto">
        <a:xfrm xmlns:a="http://schemas.openxmlformats.org/drawingml/2006/main">
          <a:off x="5482950" y="1944216"/>
          <a:ext cx="720086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600" b="1"/>
        </a:p>
        <a:p xmlns:a="http://schemas.openxmlformats.org/drawingml/2006/main">
          <a:pPr>
            <a:defRPr/>
          </a:pPr>
          <a:endParaRPr lang="ru-RU" sz="1600" b="1"/>
        </a:p>
      </cdr:txBody>
    </cdr:sp>
  </cdr:relSizeAnchor>
  <cdr:relSizeAnchor xmlns:cdr="http://schemas.openxmlformats.org/drawingml/2006/chartDrawing">
    <cdr:from>
      <cdr:x>0.71089</cdr:x>
      <cdr:y>0.55</cdr:y>
    </cdr:from>
    <cdr:to>
      <cdr:x>0.78973</cdr:x>
      <cdr:y>0.65</cdr:y>
    </cdr:to>
    <cdr:sp macro="" textlink="">
      <cdr:nvSpPr>
        <cdr:cNvPr id="10" name="TextBox 9"/>
        <cdr:cNvSpPr txBox="1"/>
      </cdr:nvSpPr>
      <cdr:spPr bwMode="auto">
        <a:xfrm xmlns:a="http://schemas.openxmlformats.org/drawingml/2006/main">
          <a:off x="5842990" y="1584173"/>
          <a:ext cx="648004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600" b="1"/>
        </a:p>
        <a:p xmlns:a="http://schemas.openxmlformats.org/drawingml/2006/main">
          <a:pPr>
            <a:defRPr/>
          </a:pPr>
          <a:endParaRPr lang="ru-RU" sz="16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0.175</cdr:x>
      <cdr:y>0.24497</cdr:y>
    </cdr:from>
    <cdr:to>
      <cdr:x>0.23625</cdr:x>
      <cdr:y>0.32451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1440180" y="1108719"/>
          <a:ext cx="504063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/>
            <a:t> 0,9</a:t>
          </a:r>
          <a:endParaRPr/>
        </a:p>
      </cdr:txBody>
    </cdr:sp>
  </cdr:relSizeAnchor>
  <cdr:relSizeAnchor xmlns:cdr="http://schemas.openxmlformats.org/drawingml/2006/chartDrawing">
    <cdr:from>
      <cdr:x>0.34328</cdr:x>
      <cdr:y>0.07246</cdr:y>
    </cdr:from>
    <cdr:to>
      <cdr:x>0.46269</cdr:x>
      <cdr:y>0.14493</cdr:y>
    </cdr:to>
    <cdr:sp macro="" textlink="">
      <cdr:nvSpPr>
        <cdr:cNvPr id="3" name="TextBox 2"/>
        <cdr:cNvSpPr txBox="1"/>
      </cdr:nvSpPr>
      <cdr:spPr bwMode="auto">
        <a:xfrm xmlns:a="http://schemas.openxmlformats.org/drawingml/2006/main">
          <a:off x="1656166" y="360039"/>
          <a:ext cx="57609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/>
            <a:t>  </a:t>
          </a:r>
          <a:endParaRPr/>
        </a:p>
      </cdr:txBody>
    </cdr:sp>
  </cdr:relSizeAnchor>
  <cdr:relSizeAnchor xmlns:cdr="http://schemas.openxmlformats.org/drawingml/2006/chartDrawing">
    <cdr:from>
      <cdr:x>0.48897</cdr:x>
      <cdr:y>0.23177</cdr:y>
    </cdr:from>
    <cdr:to>
      <cdr:x>0.58036</cdr:x>
      <cdr:y>0.28954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 rot="287187">
          <a:off x="2359037" y="1151559"/>
          <a:ext cx="440913" cy="287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0.62124</cdr:x>
      <cdr:y>0.0432</cdr:y>
    </cdr:from>
    <cdr:to>
      <cdr:x>0.69124</cdr:x>
      <cdr:y>0.0864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5112567" y="216023"/>
          <a:ext cx="576063" cy="21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100"/>
        </a:p>
      </cdr:txBody>
    </cdr:sp>
  </cdr:relSizeAnchor>
  <cdr:relSizeAnchor xmlns:cdr="http://schemas.openxmlformats.org/drawingml/2006/chartDrawing">
    <cdr:from>
      <cdr:x>0.62687</cdr:x>
      <cdr:y>0.21739</cdr:y>
    </cdr:from>
    <cdr:to>
      <cdr:x>0.74627</cdr:x>
      <cdr:y>0.27536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3024356" y="1080120"/>
          <a:ext cx="576048" cy="288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400" b="1"/>
            <a:t> </a:t>
          </a:r>
          <a:endParaRPr/>
        </a:p>
      </cdr:txBody>
    </cdr:sp>
  </cdr:relSizeAnchor>
  <cdr:relSizeAnchor xmlns:cdr="http://schemas.openxmlformats.org/drawingml/2006/chartDrawing">
    <cdr:from>
      <cdr:x>0.76753</cdr:x>
      <cdr:y>0.21739</cdr:y>
    </cdr:from>
    <cdr:to>
      <cdr:x>0.8806</cdr:x>
      <cdr:y>0.28986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3702975" y="1080118"/>
          <a:ext cx="545495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defRPr/>
          </a:pPr>
          <a:endParaRPr lang="ru-RU" sz="1400" b="1"/>
        </a:p>
      </cdr:txBody>
    </cdr:sp>
  </cdr:relSizeAnchor>
  <cdr:relSizeAnchor xmlns:cdr="http://schemas.openxmlformats.org/drawingml/2006/chartDrawing">
    <cdr:from>
      <cdr:x>0.22388</cdr:x>
      <cdr:y>0.17391</cdr:y>
    </cdr:from>
    <cdr:to>
      <cdr:x>0.32836</cdr:x>
      <cdr:y>0.23188</cdr:y>
    </cdr:to>
    <cdr:sp macro="" textlink="">
      <cdr:nvSpPr>
        <cdr:cNvPr id="8" name="TextBox 7"/>
        <cdr:cNvSpPr txBox="1"/>
      </cdr:nvSpPr>
      <cdr:spPr bwMode="auto">
        <a:xfrm xmlns:a="http://schemas.openxmlformats.org/drawingml/2006/main">
          <a:off x="1080117" y="864095"/>
          <a:ext cx="504067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endParaRPr lang="ru-RU" sz="14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0.01001</cdr:x>
      <cdr:y>0</cdr:y>
    </cdr:from>
    <cdr:to>
      <cdr:x>0.12112</cdr:x>
      <cdr:y>0.09546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82350" y="-115416"/>
          <a:ext cx="914400" cy="432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200"/>
            <a:t>млн. рублей</a:t>
          </a:r>
          <a:endParaRPr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  <a:p>
            <a:pPr>
              <a:defRPr/>
            </a:pPr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  <a:p>
            <a:pPr>
              <a:defRPr/>
            </a:pPr>
            <a:r>
              <a:rPr lang="en-US"/>
              <a:t>*</a:t>
            </a:r>
            <a:endParaRPr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  <a:p>
            <a:pPr>
              <a:defRPr/>
            </a:pPr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 lang="en-US"/>
          </a:p>
          <a:p>
            <a:pPr lvl="1">
              <a:defRPr/>
            </a:pPr>
            <a:r>
              <a:rPr lang="ru-RU"/>
              <a:t>Второй уровень</a:t>
            </a:r>
            <a:endParaRPr lang="en-US"/>
          </a:p>
          <a:p>
            <a:pPr lvl="2">
              <a:defRPr/>
            </a:pPr>
            <a:r>
              <a:rPr lang="ru-RU"/>
              <a:t>Третий уровень</a:t>
            </a:r>
            <a:endParaRPr lang="en-US"/>
          </a:p>
          <a:p>
            <a:pPr lvl="3">
              <a:defRPr/>
            </a:pPr>
            <a:r>
              <a:rPr lang="ru-RU"/>
              <a:t>Четвертый уровень</a:t>
            </a:r>
            <a:endParaRPr lang="en-US"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  <a:p>
            <a:pPr>
              <a:defRPr/>
            </a:pPr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  <a:p>
            <a:pPr>
              <a:defRPr/>
            </a:pPr>
            <a:r>
              <a:rPr lang="en-US"/>
              <a:t>#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49142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93580AC8-8B1D-4F56-BFC6-78FE072E78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91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EE5AA894-40B5-4C0C-91E2-E814F5FB90F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4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231D5894-8CA9-4D2B-9BFC-598B5F811C2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9CBD6AB3-E162-4274-8500-D31613F53309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31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430F6486-9074-42AF-9940-D470BF8876D3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35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75289F0A-96DD-4406-B134-E96096B8E499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20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2B207C03-1AA0-40D8-AC45-A5A37A2D351D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12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FE7EF8AB-ACA4-46D5-BACE-64404CE09455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62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F921B618-FD51-4441-B8DD-A53F7C8999D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71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FF341EAB-DC72-4682-AE97-ADF840DB56D2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0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9BD0762A-D6AF-400D-8D2D-61C6AD80E114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208FB3B2-9AC4-4DEB-9816-1749738A4EC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39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CF69427D-A858-4B9E-A30E-5C7BDC06B80B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70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FA5114ED-CE92-43D5-BD13-22DF68D69C1F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666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F2143D29-D5B7-4843-B892-ABF34EB28AE7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66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5D322FB5-6EE6-44E9-83FF-50F0307CCF4A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3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793CDD1D-F929-47C7-9C4C-EB1F6C726EA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1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1665131B-C3FD-42F4-A8AD-8EEBF9C3180D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4698F9BC-8788-43A6-B858-88AAE71433E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9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69785AB1-9DA2-4C96-8D1D-461F55CE397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26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DCAB547E-E046-49A4-B4D7-0E9C2C148CA6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5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947E5810-F3A8-49EE-A6DB-66024B0D3B55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30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B26D603F-D9A3-4449-A6F4-379A6713DD29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27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E533CA99-98AA-4DC4-BAE2-73E333CD9B9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0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подзаголовка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Название и текст по вертикал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Название по вертикали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Название и контен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контен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назва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Контен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Изображение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r>
              <a:rPr lang="ru-RU"/>
              <a:t>Щелкните значок, чтобы добавить рисунок</a:t>
            </a:r>
            <a:endParaRPr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Щелкните для изменения стиля основного заголовка</a:t>
            </a:r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Щелкните для изменения стиля основного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7E345D-6FE0-4977-A3DF-5875ED8E59A8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24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0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jp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jp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.jpg"/><Relationship Id="rId10" Type="http://schemas.microsoft.com/office/2007/relationships/diagramDrawing" Target="../diagrams/drawing1.xml"/><Relationship Id="rId4" Type="http://schemas.openxmlformats.org/officeDocument/2006/relationships/image" Target="../media/image2.jp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28.jpg"/><Relationship Id="rId4" Type="http://schemas.openxmlformats.org/officeDocument/2006/relationships/image" Target="../media/image3.jp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9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3.jpg"/><Relationship Id="rId10" Type="http://schemas.openxmlformats.org/officeDocument/2006/relationships/image" Target="../media/image14.jpg"/><Relationship Id="rId4" Type="http://schemas.openxmlformats.org/officeDocument/2006/relationships/image" Target="../media/image2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7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image" Target="../media/image18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9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084" y="41190"/>
            <a:ext cx="12330516" cy="6858000"/>
          </a:xfrm>
          <a:prstGeom prst="rect">
            <a:avLst/>
          </a:prstGeom>
        </p:spPr>
      </p:pic>
      <p:sp>
        <p:nvSpPr>
          <p:cNvPr id="5" name="Текст. поле 4"/>
          <p:cNvSpPr txBox="1"/>
          <p:nvPr/>
        </p:nvSpPr>
        <p:spPr bwMode="auto">
          <a:xfrm>
            <a:off x="200766" y="2634300"/>
            <a:ext cx="11790468" cy="1059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chemeClr val="bg1"/>
                </a:solidFill>
                <a:highlight>
                  <a:srgbClr val="808080"/>
                </a:highlight>
                <a:latin typeface="Times New Roman"/>
                <a:ea typeface="Times New Roman"/>
                <a:cs typeface="Times New Roman"/>
              </a:rPr>
              <a:t>О проекте бюджета Аксайского городского поселения Аксайского района на 2025 год и на плановый период 2026 и 2027 годов</a:t>
            </a:r>
            <a:endParaRPr lang="en-US" sz="3200">
              <a:solidFill>
                <a:schemeClr val="bg1"/>
              </a:solidFill>
              <a:highlight>
                <a:srgbClr val="808080"/>
              </a:highlight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alphaModFix/>
          </a:blip>
          <a:stretch/>
        </p:blipFill>
        <p:spPr bwMode="auto">
          <a:xfrm rot="21600000">
            <a:off x="0" y="-777037"/>
            <a:ext cx="12330516" cy="1411277"/>
          </a:xfrm>
          <a:prstGeom prst="rect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34000">
                  <a:schemeClr val="accent1">
                    <a:lumMod val="39000"/>
                    <a:lumOff val="61000"/>
                  </a:schemeClr>
                </a:gs>
                <a:gs pos="62000">
                  <a:schemeClr val="accent1">
                    <a:lumMod val="73000"/>
                    <a:lumOff val="27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</a:ln>
          <a:effectLst>
            <a:glow rad="127000">
              <a:schemeClr val="accent1">
                <a:alpha val="100000"/>
              </a:schemeClr>
            </a:glow>
            <a:innerShdw blurRad="762000" dist="50800" dir="13500000">
              <a:prstClr val="black">
                <a:alpha val="100000"/>
              </a:prstClr>
            </a:innerShdw>
            <a:reflection endPos="65000" dist="50800" dir="5400000" sy="-100000" algn="bl" rotWithShape="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alphaModFix/>
          </a:blip>
          <a:stretch/>
        </p:blipFill>
        <p:spPr bwMode="auto">
          <a:xfrm>
            <a:off x="5566274" y="0"/>
            <a:ext cx="1059451" cy="1059451"/>
          </a:xfrm>
          <a:prstGeom prst="rect">
            <a:avLst/>
          </a:prstGeom>
          <a:solidFill>
            <a:schemeClr val="bg1">
              <a:alpha val="0"/>
            </a:schemeClr>
          </a:solidFill>
          <a:ln w="12700">
            <a:gradFill>
              <a:gsLst>
                <a:gs pos="0">
                  <a:schemeClr val="accent5">
                    <a:lumMod val="25000"/>
                    <a:lumOff val="7500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39033"/>
            <a:ext cx="12249665" cy="1643534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976" y="34029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828800" y="566295"/>
            <a:ext cx="9566630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710875" y="1597035"/>
            <a:ext cx="11276626" cy="40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ПОСТУПЛЕНИЙ ЕДИНОГО СЕЛЬСКОХОЗЯЙСТВЕННОГО НАЛОГА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683" y="4607542"/>
            <a:ext cx="3840097" cy="225045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711558" y="4607542"/>
            <a:ext cx="3840097" cy="2250458"/>
          </a:xfrm>
          <a:prstGeom prst="rect">
            <a:avLst/>
          </a:prstGeom>
        </p:spPr>
      </p:pic>
      <p:graphicFrame>
        <p:nvGraphicFramePr>
          <p:cNvPr id="8" name="Прямоугольник 616374240"/>
          <p:cNvGraphicFramePr>
            <a:graphicFrameLocks/>
          </p:cNvGraphicFramePr>
          <p:nvPr/>
        </p:nvGraphicFramePr>
        <p:xfrm>
          <a:off x="1385704" y="2069910"/>
          <a:ext cx="8708759" cy="260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Текст. поле 9"/>
          <p:cNvSpPr txBox="1"/>
          <p:nvPr/>
        </p:nvSpPr>
        <p:spPr bwMode="auto">
          <a:xfrm>
            <a:off x="4580114" y="2527050"/>
            <a:ext cx="88823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1,9</a:t>
            </a:r>
            <a:endParaRPr lang="en-US"/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5828311" y="2664719"/>
            <a:ext cx="78380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1,7</a:t>
            </a:r>
            <a:endParaRPr/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6972073" y="2581838"/>
            <a:ext cx="78380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1,8</a:t>
            </a:r>
            <a:endParaRPr/>
          </a:p>
        </p:txBody>
      </p:sp>
      <p:sp>
        <p:nvSpPr>
          <p:cNvPr id="13" name="Текст. поле 12"/>
          <p:cNvSpPr txBox="1"/>
          <p:nvPr/>
        </p:nvSpPr>
        <p:spPr bwMode="auto">
          <a:xfrm>
            <a:off x="8040353" y="2587098"/>
            <a:ext cx="88823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1,9</a:t>
            </a:r>
            <a:endParaRPr lang="en-US"/>
          </a:p>
        </p:txBody>
      </p:sp>
      <p:cxnSp>
        <p:nvCxnSpPr>
          <p:cNvPr id="16" name="Прямая соед. линия 1 15"/>
          <p:cNvCxnSpPr>
            <a:cxnSpLocks/>
          </p:cNvCxnSpPr>
          <p:nvPr/>
        </p:nvCxnSpPr>
        <p:spPr bwMode="auto">
          <a:xfrm>
            <a:off x="2450910" y="3013881"/>
            <a:ext cx="1427329" cy="0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. линия 1 16"/>
          <p:cNvCxnSpPr>
            <a:cxnSpLocks/>
          </p:cNvCxnSpPr>
          <p:nvPr/>
        </p:nvCxnSpPr>
        <p:spPr bwMode="auto">
          <a:xfrm flipV="1">
            <a:off x="2450910" y="3588224"/>
            <a:ext cx="1734404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. поле 17"/>
          <p:cNvSpPr txBox="1"/>
          <p:nvPr/>
        </p:nvSpPr>
        <p:spPr bwMode="auto">
          <a:xfrm>
            <a:off x="3504652" y="2511737"/>
            <a:ext cx="84729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1,1</a:t>
            </a:r>
            <a:endParaRPr lang="en-US"/>
          </a:p>
        </p:txBody>
      </p:sp>
      <p:sp>
        <p:nvSpPr>
          <p:cNvPr id="19" name="Текст. поле 18"/>
          <p:cNvSpPr txBox="1"/>
          <p:nvPr/>
        </p:nvSpPr>
        <p:spPr bwMode="auto">
          <a:xfrm>
            <a:off x="8865544" y="2155379"/>
            <a:ext cx="11512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23182"/>
            <a:ext cx="12208897" cy="1849990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2" y="14607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1723629" y="574543"/>
            <a:ext cx="8223616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866683" y="1772319"/>
            <a:ext cx="9718543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ПОСТУПЛЕНИЙ НАЛОГОВ НА ИМУЩЕСТВО</a:t>
            </a:r>
            <a:endParaRPr lang="en-US" sz="2400">
              <a:latin typeface="Arial Black"/>
              <a:ea typeface="Arial Black"/>
              <a:cs typeface="Arial Black"/>
            </a:endParaRPr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8603496" y="1989109"/>
            <a:ext cx="237607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" name="Текст. поле 12"/>
          <p:cNvSpPr txBox="1"/>
          <p:nvPr/>
        </p:nvSpPr>
        <p:spPr bwMode="auto">
          <a:xfrm>
            <a:off x="8598671" y="3122496"/>
            <a:ext cx="359332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951753" y="4093016"/>
            <a:ext cx="2887166" cy="1622587"/>
          </a:xfrm>
          <a:prstGeom prst="rect">
            <a:avLst/>
          </a:prstGeom>
        </p:spPr>
      </p:pic>
      <p:sp>
        <p:nvSpPr>
          <p:cNvPr id="17" name="Текст. поле 16"/>
          <p:cNvSpPr txBox="1"/>
          <p:nvPr/>
        </p:nvSpPr>
        <p:spPr bwMode="auto">
          <a:xfrm>
            <a:off x="1312644" y="5348803"/>
            <a:ext cx="59203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80,2</a:t>
            </a:r>
            <a:endParaRPr lang="en-US"/>
          </a:p>
        </p:txBody>
      </p:sp>
      <p:sp>
        <p:nvSpPr>
          <p:cNvPr id="18" name="Текст. поле 17"/>
          <p:cNvSpPr txBox="1"/>
          <p:nvPr/>
        </p:nvSpPr>
        <p:spPr bwMode="auto">
          <a:xfrm>
            <a:off x="1131593" y="4671498"/>
            <a:ext cx="104142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190,6</a:t>
            </a:r>
            <a:endParaRPr lang="en-US"/>
          </a:p>
        </p:txBody>
      </p:sp>
      <p:sp>
        <p:nvSpPr>
          <p:cNvPr id="19" name="Текст. поле 18"/>
          <p:cNvSpPr txBox="1"/>
          <p:nvPr/>
        </p:nvSpPr>
        <p:spPr bwMode="auto">
          <a:xfrm>
            <a:off x="2409197" y="5146922"/>
            <a:ext cx="76846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289,1</a:t>
            </a:r>
            <a:endParaRPr lang="en-US"/>
          </a:p>
        </p:txBody>
      </p:sp>
      <p:sp>
        <p:nvSpPr>
          <p:cNvPr id="20" name="Текст. поле 19"/>
          <p:cNvSpPr txBox="1"/>
          <p:nvPr/>
        </p:nvSpPr>
        <p:spPr bwMode="auto">
          <a:xfrm>
            <a:off x="2427449" y="4197844"/>
            <a:ext cx="75021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82,1</a:t>
            </a:r>
            <a:endParaRPr lang="en-US"/>
          </a:p>
        </p:txBody>
      </p:sp>
      <p:sp>
        <p:nvSpPr>
          <p:cNvPr id="21" name="Текст. поле 20"/>
          <p:cNvSpPr txBox="1"/>
          <p:nvPr/>
        </p:nvSpPr>
        <p:spPr bwMode="auto">
          <a:xfrm>
            <a:off x="2433533" y="3565126"/>
            <a:ext cx="74413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180,2</a:t>
            </a:r>
            <a:endParaRPr lang="en-US"/>
          </a:p>
        </p:txBody>
      </p:sp>
      <p:sp>
        <p:nvSpPr>
          <p:cNvPr id="22" name="Текст. поле 21"/>
          <p:cNvSpPr txBox="1"/>
          <p:nvPr/>
        </p:nvSpPr>
        <p:spPr bwMode="auto">
          <a:xfrm>
            <a:off x="3680719" y="4958323"/>
            <a:ext cx="76846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317,4</a:t>
            </a:r>
            <a:endParaRPr lang="en-US"/>
          </a:p>
        </p:txBody>
      </p:sp>
      <p:sp>
        <p:nvSpPr>
          <p:cNvPr id="23" name="Текст. поле 22"/>
          <p:cNvSpPr txBox="1"/>
          <p:nvPr/>
        </p:nvSpPr>
        <p:spPr bwMode="auto">
          <a:xfrm>
            <a:off x="3692886" y="4076167"/>
            <a:ext cx="76846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81,2</a:t>
            </a:r>
            <a:endParaRPr lang="en-US"/>
          </a:p>
        </p:txBody>
      </p:sp>
      <p:sp>
        <p:nvSpPr>
          <p:cNvPr id="24" name="Текст. поле 23"/>
          <p:cNvSpPr txBox="1"/>
          <p:nvPr/>
        </p:nvSpPr>
        <p:spPr bwMode="auto">
          <a:xfrm>
            <a:off x="3662467" y="3486036"/>
            <a:ext cx="79888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207,3</a:t>
            </a:r>
            <a:endParaRPr lang="en-US"/>
          </a:p>
        </p:txBody>
      </p:sp>
      <p:sp>
        <p:nvSpPr>
          <p:cNvPr id="25" name="Текст. поле 24"/>
          <p:cNvSpPr txBox="1"/>
          <p:nvPr/>
        </p:nvSpPr>
        <p:spPr bwMode="auto">
          <a:xfrm>
            <a:off x="4933988" y="5098252"/>
            <a:ext cx="72397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323,3</a:t>
            </a:r>
            <a:endParaRPr lang="en-US"/>
          </a:p>
        </p:txBody>
      </p:sp>
      <p:sp>
        <p:nvSpPr>
          <p:cNvPr id="26" name="Текст. поле 25"/>
          <p:cNvSpPr txBox="1"/>
          <p:nvPr/>
        </p:nvSpPr>
        <p:spPr bwMode="auto">
          <a:xfrm>
            <a:off x="4970491" y="4009246"/>
            <a:ext cx="59013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82,9</a:t>
            </a:r>
            <a:endParaRPr lang="en-US"/>
          </a:p>
        </p:txBody>
      </p:sp>
      <p:sp>
        <p:nvSpPr>
          <p:cNvPr id="27" name="Текст. поле 26"/>
          <p:cNvSpPr txBox="1"/>
          <p:nvPr/>
        </p:nvSpPr>
        <p:spPr bwMode="auto">
          <a:xfrm>
            <a:off x="4940072" y="3449533"/>
            <a:ext cx="71789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210,7</a:t>
            </a:r>
            <a:endParaRPr lang="en-US"/>
          </a:p>
        </p:txBody>
      </p:sp>
      <p:sp>
        <p:nvSpPr>
          <p:cNvPr id="28" name="Текст. поле 27"/>
          <p:cNvSpPr txBox="1"/>
          <p:nvPr/>
        </p:nvSpPr>
        <p:spPr bwMode="auto">
          <a:xfrm>
            <a:off x="6181173" y="4854898"/>
            <a:ext cx="81348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329,4</a:t>
            </a:r>
            <a:endParaRPr lang="en-US"/>
          </a:p>
        </p:txBody>
      </p:sp>
      <p:sp>
        <p:nvSpPr>
          <p:cNvPr id="29" name="Текст. поле 28"/>
          <p:cNvSpPr txBox="1"/>
          <p:nvPr/>
        </p:nvSpPr>
        <p:spPr bwMode="auto">
          <a:xfrm>
            <a:off x="6242012" y="3960575"/>
            <a:ext cx="92908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84,6</a:t>
            </a:r>
            <a:endParaRPr lang="en-US"/>
          </a:p>
        </p:txBody>
      </p:sp>
      <p:sp>
        <p:nvSpPr>
          <p:cNvPr id="30" name="Текст. поле 29"/>
          <p:cNvSpPr txBox="1"/>
          <p:nvPr/>
        </p:nvSpPr>
        <p:spPr bwMode="auto">
          <a:xfrm>
            <a:off x="6175090" y="3492120"/>
            <a:ext cx="819573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214,3</a:t>
            </a:r>
            <a:endParaRPr lang="en-US"/>
          </a:p>
        </p:txBody>
      </p:sp>
      <p:graphicFrame>
        <p:nvGraphicFramePr>
          <p:cNvPr id="32" name="Прямоугольник 1486518591"/>
          <p:cNvGraphicFramePr>
            <a:graphicFrameLocks/>
          </p:cNvGraphicFramePr>
          <p:nvPr/>
        </p:nvGraphicFramePr>
        <p:xfrm>
          <a:off x="159910" y="2355910"/>
          <a:ext cx="8602886" cy="4210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Текст. поле 32"/>
          <p:cNvSpPr txBox="1"/>
          <p:nvPr/>
        </p:nvSpPr>
        <p:spPr bwMode="auto">
          <a:xfrm>
            <a:off x="1686216" y="5576668"/>
            <a:ext cx="62666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23,5</a:t>
            </a:r>
            <a:endParaRPr lang="en-US"/>
          </a:p>
        </p:txBody>
      </p:sp>
      <p:sp>
        <p:nvSpPr>
          <p:cNvPr id="34" name="Текст. поле 33"/>
          <p:cNvSpPr txBox="1"/>
          <p:nvPr/>
        </p:nvSpPr>
        <p:spPr bwMode="auto">
          <a:xfrm>
            <a:off x="1652590" y="5118349"/>
            <a:ext cx="59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80,2</a:t>
            </a:r>
            <a:endParaRPr lang="en-US"/>
          </a:p>
        </p:txBody>
      </p:sp>
      <p:sp>
        <p:nvSpPr>
          <p:cNvPr id="35" name="Текст. поле 34"/>
          <p:cNvSpPr txBox="1"/>
          <p:nvPr/>
        </p:nvSpPr>
        <p:spPr bwMode="auto">
          <a:xfrm>
            <a:off x="1634647" y="3816746"/>
            <a:ext cx="76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190,6</a:t>
            </a:r>
            <a:endParaRPr lang="en-US"/>
          </a:p>
        </p:txBody>
      </p:sp>
      <p:sp>
        <p:nvSpPr>
          <p:cNvPr id="36" name="Текст. поле 35"/>
          <p:cNvSpPr txBox="1"/>
          <p:nvPr/>
        </p:nvSpPr>
        <p:spPr bwMode="auto">
          <a:xfrm>
            <a:off x="2516494" y="5558471"/>
            <a:ext cx="66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26,8</a:t>
            </a:r>
            <a:endParaRPr lang="en-US"/>
          </a:p>
        </p:txBody>
      </p:sp>
      <p:sp>
        <p:nvSpPr>
          <p:cNvPr id="37" name="Текст. поле 36"/>
          <p:cNvSpPr txBox="1"/>
          <p:nvPr/>
        </p:nvSpPr>
        <p:spPr bwMode="auto">
          <a:xfrm>
            <a:off x="2553153" y="5126781"/>
            <a:ext cx="747428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82,1</a:t>
            </a:r>
            <a:endParaRPr lang="en-US"/>
          </a:p>
        </p:txBody>
      </p:sp>
      <p:sp>
        <p:nvSpPr>
          <p:cNvPr id="38" name="Текст. поле 37"/>
          <p:cNvSpPr txBox="1"/>
          <p:nvPr/>
        </p:nvSpPr>
        <p:spPr bwMode="auto">
          <a:xfrm>
            <a:off x="2406126" y="3752226"/>
            <a:ext cx="85378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180,2</a:t>
            </a:r>
            <a:endParaRPr lang="en-US"/>
          </a:p>
        </p:txBody>
      </p:sp>
      <p:sp>
        <p:nvSpPr>
          <p:cNvPr id="39" name="Текст. поле 38"/>
          <p:cNvSpPr txBox="1"/>
          <p:nvPr/>
        </p:nvSpPr>
        <p:spPr bwMode="auto">
          <a:xfrm>
            <a:off x="3378788" y="5523616"/>
            <a:ext cx="69428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28,8</a:t>
            </a:r>
            <a:endParaRPr lang="en-US"/>
          </a:p>
        </p:txBody>
      </p:sp>
      <p:sp>
        <p:nvSpPr>
          <p:cNvPr id="40" name="Текст. поле 39"/>
          <p:cNvSpPr txBox="1"/>
          <p:nvPr/>
        </p:nvSpPr>
        <p:spPr bwMode="auto">
          <a:xfrm>
            <a:off x="3356265" y="5098251"/>
            <a:ext cx="67324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81,2</a:t>
            </a:r>
            <a:endParaRPr lang="en-US"/>
          </a:p>
        </p:txBody>
      </p:sp>
      <p:sp>
        <p:nvSpPr>
          <p:cNvPr id="41" name="Текст. поле 40"/>
          <p:cNvSpPr txBox="1"/>
          <p:nvPr/>
        </p:nvSpPr>
        <p:spPr bwMode="auto">
          <a:xfrm>
            <a:off x="3293044" y="3728000"/>
            <a:ext cx="894533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207,3</a:t>
            </a:r>
            <a:endParaRPr lang="en-US"/>
          </a:p>
        </p:txBody>
      </p:sp>
      <p:sp>
        <p:nvSpPr>
          <p:cNvPr id="42" name="Текст. поле 41"/>
          <p:cNvSpPr txBox="1"/>
          <p:nvPr/>
        </p:nvSpPr>
        <p:spPr bwMode="auto">
          <a:xfrm>
            <a:off x="4220110" y="5519291"/>
            <a:ext cx="69428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29,6</a:t>
            </a:r>
            <a:endParaRPr lang="en-US"/>
          </a:p>
        </p:txBody>
      </p:sp>
      <p:sp>
        <p:nvSpPr>
          <p:cNvPr id="43" name="Текст. поле 42"/>
          <p:cNvSpPr txBox="1"/>
          <p:nvPr/>
        </p:nvSpPr>
        <p:spPr bwMode="auto">
          <a:xfrm>
            <a:off x="4225003" y="5112435"/>
            <a:ext cx="81525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82,9</a:t>
            </a:r>
            <a:endParaRPr lang="en-US"/>
          </a:p>
        </p:txBody>
      </p:sp>
      <p:sp>
        <p:nvSpPr>
          <p:cNvPr id="44" name="Текст. поле 43"/>
          <p:cNvSpPr txBox="1"/>
          <p:nvPr/>
        </p:nvSpPr>
        <p:spPr bwMode="auto">
          <a:xfrm>
            <a:off x="4145775" y="3702591"/>
            <a:ext cx="88382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210,8</a:t>
            </a:r>
            <a:endParaRPr lang="en-US"/>
          </a:p>
        </p:txBody>
      </p:sp>
      <p:sp>
        <p:nvSpPr>
          <p:cNvPr id="45" name="Текст. поле 44"/>
          <p:cNvSpPr txBox="1"/>
          <p:nvPr/>
        </p:nvSpPr>
        <p:spPr bwMode="auto">
          <a:xfrm>
            <a:off x="5168295" y="5479236"/>
            <a:ext cx="85207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30,5</a:t>
            </a:r>
            <a:endParaRPr lang="en-US"/>
          </a:p>
        </p:txBody>
      </p:sp>
      <p:sp>
        <p:nvSpPr>
          <p:cNvPr id="46" name="Текст. поле 45"/>
          <p:cNvSpPr txBox="1"/>
          <p:nvPr/>
        </p:nvSpPr>
        <p:spPr bwMode="auto">
          <a:xfrm>
            <a:off x="5123149" y="5045389"/>
            <a:ext cx="105194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84,6</a:t>
            </a:r>
            <a:endParaRPr lang="en-US"/>
          </a:p>
        </p:txBody>
      </p:sp>
      <p:sp>
        <p:nvSpPr>
          <p:cNvPr id="47" name="Текст. поле 46"/>
          <p:cNvSpPr txBox="1"/>
          <p:nvPr/>
        </p:nvSpPr>
        <p:spPr bwMode="auto">
          <a:xfrm>
            <a:off x="4996716" y="3716585"/>
            <a:ext cx="122025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214,4</a:t>
            </a:r>
            <a:endParaRPr lang="en-US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6212329" y="3545988"/>
            <a:ext cx="887478" cy="173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242012" y="3728000"/>
            <a:ext cx="225900" cy="18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284874" y="4682837"/>
            <a:ext cx="207992" cy="2037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TextBox 8"/>
          <p:cNvSpPr txBox="1"/>
          <p:nvPr/>
        </p:nvSpPr>
        <p:spPr bwMode="auto">
          <a:xfrm>
            <a:off x="6627303" y="3565126"/>
            <a:ext cx="196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транспортный налог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6627303" y="4682837"/>
            <a:ext cx="183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налог на имущество физ.лиц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-74142" y="-32387"/>
            <a:ext cx="12266141" cy="159047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976" y="-79959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2746121" y="399259"/>
            <a:ext cx="8097021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136332" y="1558083"/>
            <a:ext cx="11880383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atin typeface="Arial Black"/>
                <a:ea typeface="Arial Black"/>
                <a:cs typeface="Arial Black"/>
              </a:rPr>
              <a:t>СТРУКТУРА НЕНАЛОГОВЫХ ДОХОДОВ БЮДЖЕТА НА 2025 ГОД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047441" y="2165950"/>
            <a:ext cx="8284832" cy="4553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81395"/>
            <a:ext cx="12192000" cy="1471224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976" y="6046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2492933" y="467424"/>
            <a:ext cx="8350209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97380" y="1567821"/>
            <a:ext cx="11929074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ДОХОДОВ ОТ ИСПОЛЬЗОВАНИЯ ИМУЩЕСТВА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05897" y="4888486"/>
            <a:ext cx="2886104" cy="1969514"/>
          </a:xfrm>
          <a:prstGeom prst="rect">
            <a:avLst/>
          </a:prstGeom>
        </p:spPr>
      </p:pic>
      <p:sp>
        <p:nvSpPr>
          <p:cNvPr id="8" name="Текст. поле 7"/>
          <p:cNvSpPr txBox="1"/>
          <p:nvPr/>
        </p:nvSpPr>
        <p:spPr bwMode="auto">
          <a:xfrm>
            <a:off x="6485365" y="5122587"/>
            <a:ext cx="95516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32,5</a:t>
            </a:r>
            <a:endParaRPr lang="en-US"/>
          </a:p>
        </p:txBody>
      </p:sp>
      <p:sp>
        <p:nvSpPr>
          <p:cNvPr id="9" name="Текст. поле 8"/>
          <p:cNvSpPr txBox="1"/>
          <p:nvPr/>
        </p:nvSpPr>
        <p:spPr bwMode="auto">
          <a:xfrm>
            <a:off x="6740886" y="4672383"/>
            <a:ext cx="77873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33,9</a:t>
            </a:r>
            <a:endParaRPr lang="en-US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8194922" y="4276934"/>
            <a:ext cx="91865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45,7</a:t>
            </a:r>
            <a:endParaRPr lang="en-US"/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8426108" y="3832814"/>
            <a:ext cx="75439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47,3</a:t>
            </a:r>
            <a:endParaRPr lang="en-US"/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8578204" y="3352192"/>
            <a:ext cx="60229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49</a:t>
            </a:r>
            <a:endParaRPr lang="en-US"/>
          </a:p>
        </p:txBody>
      </p:sp>
      <p:graphicFrame>
        <p:nvGraphicFramePr>
          <p:cNvPr id="13" name="Прямоугольник 2825987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575934"/>
              </p:ext>
            </p:extLst>
          </p:nvPr>
        </p:nvGraphicFramePr>
        <p:xfrm>
          <a:off x="945270" y="2681515"/>
          <a:ext cx="8411565" cy="303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Текст. поле 16"/>
          <p:cNvSpPr txBox="1"/>
          <p:nvPr/>
        </p:nvSpPr>
        <p:spPr bwMode="auto">
          <a:xfrm>
            <a:off x="7595016" y="3355804"/>
            <a:ext cx="1051941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/>
              <a:t>47,4</a:t>
            </a:r>
            <a:endParaRPr lang="en-US" dirty="0"/>
          </a:p>
        </p:txBody>
      </p:sp>
      <p:sp>
        <p:nvSpPr>
          <p:cNvPr id="18" name="Текст. поле 17"/>
          <p:cNvSpPr txBox="1"/>
          <p:nvPr/>
        </p:nvSpPr>
        <p:spPr bwMode="auto">
          <a:xfrm>
            <a:off x="8089051" y="2907928"/>
            <a:ext cx="978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/>
              <a:t>49,0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9" name="Текст. поле 18"/>
          <p:cNvSpPr txBox="1"/>
          <p:nvPr/>
        </p:nvSpPr>
        <p:spPr bwMode="auto">
          <a:xfrm>
            <a:off x="9456952" y="2072324"/>
            <a:ext cx="176726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млн.руб.</a:t>
            </a: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8646957" y="3091328"/>
            <a:ext cx="420399" cy="1552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6515058" y="5249835"/>
            <a:ext cx="620110" cy="257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2000"/>
          </a:blip>
          <a:stretch/>
        </p:blipFill>
        <p:spPr bwMode="auto">
          <a:xfrm>
            <a:off x="-60863" y="0"/>
            <a:ext cx="12313725" cy="6858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60864" y="18789"/>
            <a:ext cx="12252863" cy="1510080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35838" y="-65802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2687693" y="642710"/>
            <a:ext cx="8053341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1197776" y="1528869"/>
            <a:ext cx="9864614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ДОХОДОВ ОТ ПРОДАЖИ ИМУЩЕСТВА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7" name="Прямоугольник 7149728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7290053"/>
              </p:ext>
            </p:extLst>
          </p:nvPr>
        </p:nvGraphicFramePr>
        <p:xfrm>
          <a:off x="1859191" y="2332039"/>
          <a:ext cx="8229598" cy="4525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Текст. поле 7"/>
          <p:cNvSpPr txBox="1"/>
          <p:nvPr/>
        </p:nvSpPr>
        <p:spPr bwMode="auto">
          <a:xfrm>
            <a:off x="3472912" y="3657467"/>
            <a:ext cx="73006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 smtClean="0"/>
              <a:t>2,7</a:t>
            </a:r>
            <a:endParaRPr lang="en-US" dirty="0"/>
          </a:p>
        </p:txBody>
      </p:sp>
      <p:sp>
        <p:nvSpPr>
          <p:cNvPr id="9" name="Текст. поле 8"/>
          <p:cNvSpPr txBox="1"/>
          <p:nvPr/>
        </p:nvSpPr>
        <p:spPr bwMode="auto">
          <a:xfrm>
            <a:off x="4518364" y="2669688"/>
            <a:ext cx="78481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5,1</a:t>
            </a:r>
            <a:endParaRPr lang="en-US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5657964" y="4289102"/>
            <a:ext cx="77264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2,0</a:t>
            </a:r>
            <a:endParaRPr lang="en-US"/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6917318" y="4356023"/>
            <a:ext cx="69355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2,1</a:t>
            </a:r>
            <a:endParaRPr lang="en-US"/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8097581" y="4411618"/>
            <a:ext cx="78481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2,1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0000"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0" y="-26959"/>
            <a:ext cx="12192000" cy="1420822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40893" y="-2506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2726645" y="632971"/>
            <a:ext cx="8116497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1041968" y="1421751"/>
            <a:ext cx="10039897" cy="376307"/>
          </a:xfrm>
          <a:prstGeom prst="rect">
            <a:avLst/>
          </a:prstGeom>
          <a:noFill/>
          <a:ln w="12700">
            <a:solidFill>
              <a:schemeClr val="bg1">
                <a:alpha val="31998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Arial Black"/>
                <a:ea typeface="Arial Black"/>
                <a:cs typeface="Arial Black"/>
              </a:rPr>
              <a:t>ДИНАМИКА ПОСТУПЛЕНИЙ ШТРАФОВ, САНКЦИЙ, ВОЗМЕЩЕНИЕ УЩЕРБА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904" y="2757077"/>
            <a:ext cx="3648020" cy="3049217"/>
          </a:xfrm>
          <a:prstGeom prst="rect">
            <a:avLst/>
          </a:prstGeom>
        </p:spPr>
      </p:pic>
      <p:graphicFrame>
        <p:nvGraphicFramePr>
          <p:cNvPr id="8" name="Прямоугольник 24620548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840709"/>
              </p:ext>
            </p:extLst>
          </p:nvPr>
        </p:nvGraphicFramePr>
        <p:xfrm>
          <a:off x="5317046" y="2128250"/>
          <a:ext cx="6234609" cy="4637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Текст. поле 8"/>
          <p:cNvSpPr txBox="1"/>
          <p:nvPr/>
        </p:nvSpPr>
        <p:spPr bwMode="auto">
          <a:xfrm>
            <a:off x="6897862" y="2757077"/>
            <a:ext cx="687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 smtClean="0"/>
              <a:t>2,0</a:t>
            </a:r>
            <a:endParaRPr lang="en-US" sz="16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5000"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0" y="-15427"/>
            <a:ext cx="12226083" cy="1307435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43142" y="14607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2346863" y="408997"/>
            <a:ext cx="8228625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2239744" y="1519131"/>
            <a:ext cx="7400895" cy="534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БЕЗВОЗМЕЗДНЫЕ ПОСТУПЛЕНИЯ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39744" y="2394012"/>
          <a:ext cx="8128000" cy="4463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957"/>
                <a:gridCol w="1589418"/>
                <a:gridCol w="1453736"/>
                <a:gridCol w="1344889"/>
              </a:tblGrid>
              <a:tr h="111599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Наименование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План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2025 года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План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2026 года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План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2027 года</a:t>
                      </a:r>
                      <a:endParaRPr lang="en-US"/>
                    </a:p>
                  </a:txBody>
                  <a:tcPr/>
                </a:tc>
              </a:tr>
              <a:tr h="111599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2000"/>
                        <a:t>Дотации бюджетам бюджетной системы Российской Федерации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2 235,1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0,0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0,0</a:t>
                      </a:r>
                      <a:endParaRPr lang="en-US"/>
                    </a:p>
                  </a:txBody>
                  <a:tcPr/>
                </a:tc>
              </a:tr>
              <a:tr h="11159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Субвенции бюджетам бюджетной системы Российской Федерации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0,2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0,2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0,2</a:t>
                      </a:r>
                      <a:endParaRPr lang="en-US"/>
                    </a:p>
                  </a:txBody>
                  <a:tcPr/>
                </a:tc>
              </a:tr>
              <a:tr h="111599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Прочие межбюджетные трансферты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447 088,2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61 553,7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61 553,7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Текст. поле 23"/>
          <p:cNvSpPr txBox="1"/>
          <p:nvPr/>
        </p:nvSpPr>
        <p:spPr bwMode="auto">
          <a:xfrm>
            <a:off x="9423857" y="2001581"/>
            <a:ext cx="100991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тыс.руб.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34000">
              <a:schemeClr val="accent1">
                <a:lumMod val="39000"/>
                <a:lumOff val="61000"/>
              </a:schemeClr>
            </a:gs>
            <a:gs pos="62000">
              <a:schemeClr val="accent1">
                <a:lumMod val="73000"/>
                <a:lumOff val="27000"/>
              </a:schemeClr>
            </a:gs>
            <a:gs pos="62207">
              <a:schemeClr val="accent1">
                <a:lumMod val="8000"/>
                <a:lumOff val="92000"/>
              </a:schemeClr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-83890" y="0"/>
            <a:ext cx="12275890" cy="136718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976" y="-138387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2931144" y="340831"/>
            <a:ext cx="7911998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2658479" y="1470441"/>
            <a:ext cx="7011374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>
                      <a:alpha val="71000"/>
                    </a:schemeClr>
                  </a:solidFill>
                </a:ln>
                <a:latin typeface="Arial Black"/>
                <a:ea typeface="Arial Black"/>
                <a:cs typeface="Arial Black"/>
              </a:rPr>
              <a:t>ДИНАМИКА РАСХОДОВ БЮДЖЕТА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1446926974" name="Диаграмма 144692697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753451"/>
              </p:ext>
            </p:extLst>
          </p:nvPr>
        </p:nvGraphicFramePr>
        <p:xfrm>
          <a:off x="1041198" y="2155822"/>
          <a:ext cx="9365733" cy="468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Текст. поле 12"/>
          <p:cNvSpPr txBox="1"/>
          <p:nvPr/>
        </p:nvSpPr>
        <p:spPr bwMode="auto">
          <a:xfrm>
            <a:off x="9541107" y="2030247"/>
            <a:ext cx="109689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55140803" name="TextBox 1855140802"/>
          <p:cNvSpPr txBox="1"/>
          <p:nvPr/>
        </p:nvSpPr>
        <p:spPr bwMode="auto">
          <a:xfrm>
            <a:off x="1150743" y="2179594"/>
            <a:ext cx="100470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992781088" name="Прямоугольник 1992781087"/>
          <p:cNvSpPr/>
          <p:nvPr/>
        </p:nvSpPr>
        <p:spPr bwMode="auto">
          <a:xfrm>
            <a:off x="1124998" y="2162431"/>
            <a:ext cx="1081217" cy="308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/>
              <a:t>млн</a:t>
            </a:r>
            <a:r>
              <a:rPr/>
              <a:t>.руб.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51000"/>
          </a:blip>
          <a:stretch/>
        </p:blipFill>
        <p:spPr bwMode="auto">
          <a:xfrm>
            <a:off x="-30870" y="-662031"/>
            <a:ext cx="12630939" cy="7370736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39317" y="-662032"/>
            <a:ext cx="12657836" cy="158588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4598" y="-55414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2850924" y="-249334"/>
            <a:ext cx="9294797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2693690" y="994781"/>
            <a:ext cx="7254824" cy="59786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СТРУКТУРА РАСХОДОВ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6826059" y="2993245"/>
            <a:ext cx="182133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" name="Текст. поле 12"/>
          <p:cNvSpPr txBox="1"/>
          <p:nvPr/>
        </p:nvSpPr>
        <p:spPr bwMode="auto">
          <a:xfrm>
            <a:off x="6832143" y="3425197"/>
            <a:ext cx="161765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" name="Текст. поле 17"/>
          <p:cNvSpPr txBox="1"/>
          <p:nvPr/>
        </p:nvSpPr>
        <p:spPr bwMode="auto">
          <a:xfrm>
            <a:off x="3997077" y="6169005"/>
            <a:ext cx="55650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0" name="Текст. поле 19"/>
          <p:cNvSpPr txBox="1"/>
          <p:nvPr/>
        </p:nvSpPr>
        <p:spPr bwMode="auto">
          <a:xfrm>
            <a:off x="3729387" y="5505867"/>
            <a:ext cx="82383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1" name="Текст. поле 20"/>
          <p:cNvSpPr txBox="1"/>
          <p:nvPr/>
        </p:nvSpPr>
        <p:spPr bwMode="auto">
          <a:xfrm>
            <a:off x="3656382" y="4502035"/>
            <a:ext cx="89756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2" name="Текст. поле 21"/>
          <p:cNvSpPr txBox="1"/>
          <p:nvPr/>
        </p:nvSpPr>
        <p:spPr bwMode="auto">
          <a:xfrm>
            <a:off x="3705053" y="3419113"/>
            <a:ext cx="696076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3" name="Текст. поле 22"/>
          <p:cNvSpPr txBox="1"/>
          <p:nvPr/>
        </p:nvSpPr>
        <p:spPr bwMode="auto">
          <a:xfrm>
            <a:off x="3668550" y="2847233"/>
            <a:ext cx="731859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5" name="Текст. поле 24"/>
          <p:cNvSpPr txBox="1"/>
          <p:nvPr/>
        </p:nvSpPr>
        <p:spPr bwMode="auto">
          <a:xfrm>
            <a:off x="4082251" y="2512622"/>
            <a:ext cx="47673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6" name="Текст. поле 25"/>
          <p:cNvSpPr txBox="1"/>
          <p:nvPr/>
        </p:nvSpPr>
        <p:spPr bwMode="auto">
          <a:xfrm>
            <a:off x="4155257" y="2153676"/>
            <a:ext cx="46881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7" name="Текст. поле 26"/>
          <p:cNvSpPr txBox="1"/>
          <p:nvPr/>
        </p:nvSpPr>
        <p:spPr bwMode="auto">
          <a:xfrm>
            <a:off x="4946155" y="6120334"/>
            <a:ext cx="76740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29" name="Текст. поле 28"/>
          <p:cNvSpPr txBox="1"/>
          <p:nvPr/>
        </p:nvSpPr>
        <p:spPr bwMode="auto">
          <a:xfrm>
            <a:off x="4982658" y="5627543"/>
            <a:ext cx="82455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0" name="Текст. поле 29"/>
          <p:cNvSpPr txBox="1"/>
          <p:nvPr/>
        </p:nvSpPr>
        <p:spPr bwMode="auto">
          <a:xfrm>
            <a:off x="4854897" y="4733221"/>
            <a:ext cx="85937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1" name="Текст. поле 30"/>
          <p:cNvSpPr txBox="1"/>
          <p:nvPr/>
        </p:nvSpPr>
        <p:spPr bwMode="auto">
          <a:xfrm>
            <a:off x="4830562" y="3522538"/>
            <a:ext cx="88299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2" name="Текст. поле 31"/>
          <p:cNvSpPr txBox="1"/>
          <p:nvPr/>
        </p:nvSpPr>
        <p:spPr bwMode="auto">
          <a:xfrm>
            <a:off x="4891401" y="3047999"/>
            <a:ext cx="822155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3" name="Текст. поле 32"/>
          <p:cNvSpPr txBox="1"/>
          <p:nvPr/>
        </p:nvSpPr>
        <p:spPr bwMode="auto">
          <a:xfrm>
            <a:off x="5219927" y="2585627"/>
            <a:ext cx="49398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4" name="Текст. поле 33"/>
          <p:cNvSpPr txBox="1"/>
          <p:nvPr/>
        </p:nvSpPr>
        <p:spPr bwMode="auto">
          <a:xfrm>
            <a:off x="5207760" y="2068502"/>
            <a:ext cx="596936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5" name="Текст. поле 34"/>
          <p:cNvSpPr txBox="1"/>
          <p:nvPr/>
        </p:nvSpPr>
        <p:spPr bwMode="auto">
          <a:xfrm>
            <a:off x="6321101" y="5986490"/>
            <a:ext cx="64168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6" name="Текст. поле 35"/>
          <p:cNvSpPr txBox="1"/>
          <p:nvPr/>
        </p:nvSpPr>
        <p:spPr bwMode="auto">
          <a:xfrm>
            <a:off x="6394107" y="5712718"/>
            <a:ext cx="573355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7" name="Текст. поле 36"/>
          <p:cNvSpPr txBox="1"/>
          <p:nvPr/>
        </p:nvSpPr>
        <p:spPr bwMode="auto">
          <a:xfrm>
            <a:off x="6375855" y="5311185"/>
            <a:ext cx="58728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8" name="Текст. поле 37"/>
          <p:cNvSpPr txBox="1"/>
          <p:nvPr/>
        </p:nvSpPr>
        <p:spPr bwMode="auto">
          <a:xfrm>
            <a:off x="6290682" y="4362107"/>
            <a:ext cx="78733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39" name="Текст. поле 38"/>
          <p:cNvSpPr txBox="1"/>
          <p:nvPr/>
        </p:nvSpPr>
        <p:spPr bwMode="auto">
          <a:xfrm>
            <a:off x="6395907" y="3711137"/>
            <a:ext cx="113375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" name="Текст. поле 39"/>
          <p:cNvSpPr txBox="1"/>
          <p:nvPr/>
        </p:nvSpPr>
        <p:spPr bwMode="auto">
          <a:xfrm>
            <a:off x="6284598" y="2914155"/>
            <a:ext cx="677104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41" name="Текст. поле 40"/>
          <p:cNvSpPr txBox="1"/>
          <p:nvPr/>
        </p:nvSpPr>
        <p:spPr bwMode="auto">
          <a:xfrm>
            <a:off x="6321101" y="2433532"/>
            <a:ext cx="561871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42" name="Текст. поле 41"/>
          <p:cNvSpPr txBox="1"/>
          <p:nvPr/>
        </p:nvSpPr>
        <p:spPr bwMode="auto">
          <a:xfrm>
            <a:off x="6375855" y="2074586"/>
            <a:ext cx="70216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b="1"/>
          </a:p>
        </p:txBody>
      </p:sp>
      <p:sp>
        <p:nvSpPr>
          <p:cNvPr id="51" name="Текст. поле 50"/>
          <p:cNvSpPr txBox="1"/>
          <p:nvPr/>
        </p:nvSpPr>
        <p:spPr bwMode="auto">
          <a:xfrm>
            <a:off x="2764345" y="2585627"/>
            <a:ext cx="776246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8" name="Текст. поле 57"/>
          <p:cNvSpPr txBox="1"/>
          <p:nvPr/>
        </p:nvSpPr>
        <p:spPr bwMode="auto">
          <a:xfrm>
            <a:off x="5153005" y="4696718"/>
            <a:ext cx="797054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60" name="Текст. поле 59"/>
          <p:cNvSpPr txBox="1"/>
          <p:nvPr/>
        </p:nvSpPr>
        <p:spPr bwMode="auto">
          <a:xfrm>
            <a:off x="5195592" y="3005412"/>
            <a:ext cx="903286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61" name="Текст. поле 60"/>
          <p:cNvSpPr txBox="1"/>
          <p:nvPr/>
        </p:nvSpPr>
        <p:spPr bwMode="auto">
          <a:xfrm>
            <a:off x="3656382" y="2153676"/>
            <a:ext cx="954513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68" name="Текст. поле 67"/>
          <p:cNvSpPr txBox="1"/>
          <p:nvPr/>
        </p:nvSpPr>
        <p:spPr bwMode="auto">
          <a:xfrm>
            <a:off x="6786993" y="2961277"/>
            <a:ext cx="991519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69" name="Текст. поле 68"/>
          <p:cNvSpPr txBox="1"/>
          <p:nvPr/>
        </p:nvSpPr>
        <p:spPr bwMode="auto">
          <a:xfrm>
            <a:off x="4330482" y="2448772"/>
            <a:ext cx="1000159" cy="33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600"/>
          </a:p>
        </p:txBody>
      </p:sp>
      <p:sp>
        <p:nvSpPr>
          <p:cNvPr id="1262108613" name="TextBox 1262108612"/>
          <p:cNvSpPr txBox="1"/>
          <p:nvPr/>
        </p:nvSpPr>
        <p:spPr bwMode="auto">
          <a:xfrm>
            <a:off x="2131096" y="2049705"/>
            <a:ext cx="719826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graphicFrame>
        <p:nvGraphicFramePr>
          <p:cNvPr id="782157992" name="Диаграмма 7821579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737560"/>
              </p:ext>
            </p:extLst>
          </p:nvPr>
        </p:nvGraphicFramePr>
        <p:xfrm>
          <a:off x="1691351" y="1518851"/>
          <a:ext cx="8761283" cy="4967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74430"/>
            <a:ext cx="12192000" cy="137306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55386" y="-118393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928127" y="506377"/>
            <a:ext cx="9007668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486901" y="1373061"/>
            <a:ext cx="10896844" cy="534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ln w="12700">
                  <a:solidFill>
                    <a:schemeClr val="bg1">
                      <a:alpha val="62000"/>
                    </a:schemeClr>
                  </a:solidFill>
                </a:ln>
                <a:latin typeface="Arial Black"/>
                <a:ea typeface="Arial Black"/>
                <a:cs typeface="Arial Black"/>
              </a:rPr>
              <a:t>РАСХОДЫ БЮДЖЕТА ПО РАЗДЕЛАМ В 2025 ГОДУ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697909"/>
              </p:ext>
            </p:extLst>
          </p:nvPr>
        </p:nvGraphicFramePr>
        <p:xfrm>
          <a:off x="1716553" y="2056487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3000"/>
          </a:blip>
          <a:stretch/>
        </p:blipFill>
        <p:spPr bwMode="auto">
          <a:xfrm>
            <a:off x="0" y="0"/>
            <a:ext cx="1275171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3500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0" y="0"/>
            <a:ext cx="12751713" cy="1459865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464688" y="4818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3820646" y="164263"/>
            <a:ext cx="6832143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 sz="240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1454036" y="1271520"/>
            <a:ext cx="9691543" cy="83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u="none">
                <a:ln w="12700">
                  <a:gradFill>
                    <a:gsLst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28000">
                        <a:schemeClr val="accent3">
                          <a:lumMod val="39000"/>
                          <a:lumOff val="61000"/>
                        </a:schemeClr>
                      </a:gs>
                      <a:gs pos="62000">
                        <a:schemeClr val="accent3">
                          <a:lumMod val="73000"/>
                          <a:lumOff val="27000"/>
                        </a:schemeClr>
                      </a:gs>
                      <a:gs pos="100000">
                        <a:schemeClr val="accent3"/>
                      </a:gs>
                    </a:gsLst>
                    <a:path path="circle"/>
                  </a:gradFill>
                </a:ln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Основы формирования </a:t>
            </a:r>
            <a:endParaRPr/>
          </a:p>
          <a:p>
            <a:pPr algn="ctr">
              <a:defRPr/>
            </a:pPr>
            <a:r>
              <a:rPr lang="ru-RU" sz="2400" b="1" u="none">
                <a:ln w="12700">
                  <a:gradFill>
                    <a:gsLst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28000">
                        <a:schemeClr val="accent3">
                          <a:lumMod val="39000"/>
                          <a:lumOff val="61000"/>
                        </a:schemeClr>
                      </a:gs>
                      <a:gs pos="62000">
                        <a:schemeClr val="accent3">
                          <a:lumMod val="73000"/>
                          <a:lumOff val="27000"/>
                        </a:schemeClr>
                      </a:gs>
                      <a:gs pos="100000">
                        <a:schemeClr val="accent3"/>
                      </a:gs>
                    </a:gsLst>
                    <a:path path="circle"/>
                  </a:gradFill>
                </a:ln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бюджета Аксайского городского поселения</a:t>
            </a:r>
            <a:endParaRPr lang="en-US" sz="2400" b="1" u="none">
              <a:solidFill>
                <a:schemeClr val="tx1"/>
              </a:solidFill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15" name="Объект 4"/>
          <p:cNvGraphicFramePr>
            <a:graphicFrameLocks noGrp="1"/>
          </p:cNvGraphicFramePr>
          <p:nvPr/>
        </p:nvGraphicFramePr>
        <p:xfrm>
          <a:off x="2075499" y="233203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7000"/>
          </a:blip>
          <a:stretch/>
        </p:blipFill>
        <p:spPr bwMode="auto">
          <a:xfrm>
            <a:off x="-1" y="-20321"/>
            <a:ext cx="12226791" cy="687832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1" y="-20321"/>
            <a:ext cx="12226792" cy="1536719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843143" y="52621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2694156" y="390291"/>
            <a:ext cx="8408637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482738" y="1469645"/>
            <a:ext cx="11744052" cy="837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ДОЛЯ ПРОГРАММНЫХ РАСХОДОВ</a:t>
            </a:r>
            <a:endParaRPr/>
          </a:p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 В ОБЩЕМ ОБЪЕМЕ РАСХОДОВ</a:t>
            </a:r>
            <a:endParaRPr lang="en-US">
              <a:latin typeface="Arial Black"/>
              <a:ea typeface="Arial Black"/>
              <a:cs typeface="Arial Black"/>
            </a:endParaRPr>
          </a:p>
        </p:txBody>
      </p:sp>
      <p:sp>
        <p:nvSpPr>
          <p:cNvPr id="7" name="Текст. поле 6"/>
          <p:cNvSpPr txBox="1"/>
          <p:nvPr/>
        </p:nvSpPr>
        <p:spPr bwMode="auto">
          <a:xfrm>
            <a:off x="1819130" y="3429000"/>
            <a:ext cx="8704747" cy="824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endParaRPr lang="ru-RU" sz="2400" b="1"/>
          </a:p>
          <a:p>
            <a:pPr>
              <a:buNone/>
              <a:defRPr/>
            </a:pPr>
            <a:endParaRPr lang="ru-RU" sz="2400" b="1"/>
          </a:p>
        </p:txBody>
      </p:sp>
      <p:sp>
        <p:nvSpPr>
          <p:cNvPr id="8" name="Текст. поле 7"/>
          <p:cNvSpPr txBox="1"/>
          <p:nvPr/>
        </p:nvSpPr>
        <p:spPr bwMode="auto">
          <a:xfrm>
            <a:off x="384813" y="2346420"/>
            <a:ext cx="3144203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	</a:t>
            </a:r>
            <a:r>
              <a:rPr lang="ru-RU" sz="2400" b="1"/>
              <a:t>ПЛАН 2025</a:t>
            </a:r>
            <a:endParaRPr lang="en-US" b="1"/>
          </a:p>
        </p:txBody>
      </p:sp>
      <p:sp>
        <p:nvSpPr>
          <p:cNvPr id="9" name="Текст. поле 8"/>
          <p:cNvSpPr txBox="1"/>
          <p:nvPr/>
        </p:nvSpPr>
        <p:spPr bwMode="auto">
          <a:xfrm>
            <a:off x="4317413" y="2346420"/>
            <a:ext cx="3594716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/>
              <a:t>	ПЛАН 2026</a:t>
            </a:r>
            <a:endParaRPr lang="en-US" b="1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8822541" y="2374577"/>
            <a:ext cx="2729113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/>
              <a:t>	ПЛАН 2027</a:t>
            </a:r>
            <a:endParaRPr lang="en-US" b="1"/>
          </a:p>
        </p:txBody>
      </p:sp>
      <p:sp>
        <p:nvSpPr>
          <p:cNvPr id="11" name="Блок-схема: знак завершения 10"/>
          <p:cNvSpPr/>
          <p:nvPr/>
        </p:nvSpPr>
        <p:spPr bwMode="auto">
          <a:xfrm>
            <a:off x="1229524" y="2984647"/>
            <a:ext cx="1848979" cy="52559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94,5%</a:t>
            </a:r>
            <a:endParaRPr lang="en-US"/>
          </a:p>
        </p:txBody>
      </p:sp>
      <p:sp>
        <p:nvSpPr>
          <p:cNvPr id="12" name="Блок-схема: знак завершения 11"/>
          <p:cNvSpPr/>
          <p:nvPr/>
        </p:nvSpPr>
        <p:spPr bwMode="auto">
          <a:xfrm>
            <a:off x="5190282" y="2956490"/>
            <a:ext cx="1708194" cy="55375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89,4%</a:t>
            </a:r>
            <a:endParaRPr lang="en-US"/>
          </a:p>
        </p:txBody>
      </p:sp>
      <p:sp>
        <p:nvSpPr>
          <p:cNvPr id="13" name="Блок-схема: знак завершения 12"/>
          <p:cNvSpPr/>
          <p:nvPr/>
        </p:nvSpPr>
        <p:spPr bwMode="auto">
          <a:xfrm>
            <a:off x="9648480" y="3003418"/>
            <a:ext cx="1848979" cy="553755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87,7%</a:t>
            </a:r>
            <a:endParaRPr lang="en-US"/>
          </a:p>
        </p:txBody>
      </p:sp>
      <p:sp>
        <p:nvSpPr>
          <p:cNvPr id="14" name="Блок-схема: знак завершения 13"/>
          <p:cNvSpPr/>
          <p:nvPr/>
        </p:nvSpPr>
        <p:spPr bwMode="auto">
          <a:xfrm>
            <a:off x="553755" y="3810587"/>
            <a:ext cx="3219289" cy="901025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1 077,8 МЛН.РУБ.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Блок-схема: знак завершения 14"/>
          <p:cNvSpPr/>
          <p:nvPr/>
        </p:nvSpPr>
        <p:spPr bwMode="auto">
          <a:xfrm>
            <a:off x="4561441" y="3876286"/>
            <a:ext cx="3097275" cy="83532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718,2 МЛН.РУБ.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 bwMode="auto">
          <a:xfrm>
            <a:off x="9254282" y="3857514"/>
            <a:ext cx="2937718" cy="854097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750,4 МЛН.РУБ.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 bwMode="auto">
          <a:xfrm>
            <a:off x="1069968" y="4974410"/>
            <a:ext cx="2252563" cy="68515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58,9 МЛН.РУБ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Блок-схема: знак завершения 17"/>
          <p:cNvSpPr/>
          <p:nvPr/>
        </p:nvSpPr>
        <p:spPr bwMode="auto">
          <a:xfrm>
            <a:off x="5021340" y="5021340"/>
            <a:ext cx="2139935" cy="638226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76,3 МЛН.РУБ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Блок-схема: знак завершения 18"/>
          <p:cNvSpPr/>
          <p:nvPr/>
        </p:nvSpPr>
        <p:spPr bwMode="auto">
          <a:xfrm>
            <a:off x="9526467" y="5021340"/>
            <a:ext cx="2252563" cy="638226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92,6 МЛН.РУБ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Блок-схема: узел 19"/>
          <p:cNvSpPr/>
          <p:nvPr/>
        </p:nvSpPr>
        <p:spPr bwMode="auto">
          <a:xfrm>
            <a:off x="272185" y="5790966"/>
            <a:ext cx="506827" cy="458587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Блок-схема: узел 21"/>
          <p:cNvSpPr/>
          <p:nvPr/>
        </p:nvSpPr>
        <p:spPr bwMode="auto">
          <a:xfrm>
            <a:off x="290956" y="6410420"/>
            <a:ext cx="488056" cy="447580"/>
          </a:xfrm>
          <a:prstGeom prst="flowChartConnec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Текст. поле 22"/>
          <p:cNvSpPr txBox="1"/>
          <p:nvPr/>
        </p:nvSpPr>
        <p:spPr bwMode="auto">
          <a:xfrm>
            <a:off x="1060582" y="5819121"/>
            <a:ext cx="10718448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- РАСХОДЫ БЮДЖЕТА ПОСЕЛЕНИЯ, ФОРМИРУЕМЫЕ В РАМКАХ МУНИЦИПАЛЬНЫХ ПРОГРАММ</a:t>
            </a:r>
            <a:endParaRPr lang="en-US"/>
          </a:p>
        </p:txBody>
      </p:sp>
      <p:sp>
        <p:nvSpPr>
          <p:cNvPr id="24" name="Текст. поле 23"/>
          <p:cNvSpPr txBox="1"/>
          <p:nvPr/>
        </p:nvSpPr>
        <p:spPr bwMode="auto">
          <a:xfrm>
            <a:off x="1173210" y="6391649"/>
            <a:ext cx="1006145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- НЕПРОГРАММНЫЕ РАСХОДЫ БЮДЖЕТА ПОСЕЛЕНИЯ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12675"/>
            <a:ext cx="12192000" cy="144456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2" y="1093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2444243" y="360307"/>
            <a:ext cx="8398899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73587" y="1830819"/>
          <a:ext cx="11609970" cy="5027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433"/>
                <a:gridCol w="2902433"/>
                <a:gridCol w="2902433"/>
                <a:gridCol w="2902671"/>
              </a:tblGrid>
              <a:tr h="7748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МУНИЦИПАЛЬНЫЕ ПРОГРАММЫ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2025 ГОД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2026 ГОД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2027 ГОД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</a:tr>
              <a:tr h="133506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600"/>
                        <a:t>Защита от населения и территории от чрезвычайных ситуаций, обеспечение пожарной безопасности людей на водных объектах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18 386</a:t>
                      </a:r>
                      <a:r>
                        <a:rPr lang="en-US"/>
                        <a:t>,5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18 618,0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19 030,6</a:t>
                      </a:r>
                      <a:endParaRPr/>
                    </a:p>
                  </a:txBody>
                  <a:tcPr/>
                </a:tc>
              </a:tr>
              <a:tr h="121087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Обеспечение общественного порядка и противодействие преступности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3 248,7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3 378,7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3 513,8</a:t>
                      </a:r>
                      <a:endParaRPr/>
                    </a:p>
                  </a:txBody>
                  <a:tcPr/>
                </a:tc>
              </a:tr>
              <a:tr h="9314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/>
                        <a:t>Обеспечение качественными жилищно-коммунальными услугами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371 050,0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145 005,3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149 558,6</a:t>
                      </a:r>
                      <a:endParaRPr/>
                    </a:p>
                  </a:txBody>
                  <a:tcPr/>
                </a:tc>
              </a:tr>
              <a:tr h="77489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Развитие транспортной системы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287 298,4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136 357,0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144 587,6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Текст. поле 26"/>
          <p:cNvSpPr txBox="1"/>
          <p:nvPr/>
        </p:nvSpPr>
        <p:spPr bwMode="auto">
          <a:xfrm>
            <a:off x="510553" y="1307015"/>
            <a:ext cx="10332589" cy="40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u="none">
                <a:latin typeface="Arial Black"/>
                <a:ea typeface="Arial Black"/>
                <a:cs typeface="Arial Black"/>
              </a:rPr>
              <a:t>Муниципальные программы Аксайского городского поселения</a:t>
            </a:r>
            <a:endParaRPr lang="en-US" b="1" u="none">
              <a:latin typeface="Arial Black"/>
              <a:ea typeface="Arial Black"/>
              <a:cs typeface="Arial Black"/>
            </a:endParaRPr>
          </a:p>
        </p:txBody>
      </p:sp>
      <p:sp>
        <p:nvSpPr>
          <p:cNvPr id="48" name="Текст. поле 47"/>
          <p:cNvSpPr txBox="1"/>
          <p:nvPr/>
        </p:nvSpPr>
        <p:spPr bwMode="auto">
          <a:xfrm>
            <a:off x="10427688" y="1447952"/>
            <a:ext cx="1355869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тыс.руб.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1" y="-100862"/>
            <a:ext cx="12192000" cy="1544501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1" y="127477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501025" y="469708"/>
            <a:ext cx="9342117" cy="73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  <a:p>
            <a:pPr>
              <a:defRPr/>
            </a:pPr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75698" y="1373061"/>
          <a:ext cx="11507859" cy="542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6966"/>
                <a:gridCol w="2876966"/>
                <a:gridCol w="2876966"/>
                <a:gridCol w="2876961"/>
              </a:tblGrid>
              <a:tr h="94305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МУНИЦИПАЛЬНЫЕ ПРОГРАМММЫ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2025 ГОД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2026 ГОДА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2027 ГОД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</a:tr>
              <a:tr h="706355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Благоустройство территории Аксайского городского поселения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190 015,3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201 009,3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207 379,5</a:t>
                      </a:r>
                      <a:endParaRPr/>
                    </a:p>
                  </a:txBody>
                  <a:tcPr/>
                </a:tc>
              </a:tr>
              <a:tr h="72313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Формирование современной городской среды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21 704,4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14 574,2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2 141,6</a:t>
                      </a:r>
                      <a:endParaRPr/>
                    </a:p>
                  </a:txBody>
                  <a:tcPr/>
                </a:tc>
              </a:tr>
              <a:tr h="85026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Управление и распоряжение мунципальным имуществом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2 304,6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2 396,7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2 492,6</a:t>
                      </a:r>
                      <a:endParaRPr/>
                    </a:p>
                  </a:txBody>
                  <a:tcPr/>
                </a:tc>
              </a:tr>
              <a:tr h="116257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Управление и распоряжение земельными ресурсами на территории Аксайского городского поселения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784,0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815,4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848,0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Текст. поле 25"/>
          <p:cNvSpPr txBox="1"/>
          <p:nvPr/>
        </p:nvSpPr>
        <p:spPr bwMode="auto">
          <a:xfrm>
            <a:off x="304192" y="1076838"/>
            <a:ext cx="187990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тыс.руб.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35775"/>
            <a:ext cx="12192000" cy="1300252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53352" y="-158433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 rot="10800000" flipV="1">
            <a:off x="2573185" y="683231"/>
            <a:ext cx="811779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" y="1091954"/>
          <a:ext cx="12192000" cy="5785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219"/>
                <a:gridCol w="2293700"/>
                <a:gridCol w="3047959"/>
                <a:gridCol w="3048122"/>
              </a:tblGrid>
              <a:tr h="64348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МУНИЦИПАЛЬНАЯ ПРОГРАММА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2025 ГОД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2026 ГОД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2027 ГОД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/>
                        <a:t>ПРОЕКТ</a:t>
                      </a:r>
                      <a:endParaRPr/>
                    </a:p>
                  </a:txBody>
                  <a:tcPr/>
                </a:tc>
              </a:tr>
              <a:tr h="118372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Развитие архитектуры и градостроительная деятельность на территории Аксайского городского поселения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13 679,2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572,0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594,9</a:t>
                      </a:r>
                      <a:endParaRPr/>
                    </a:p>
                  </a:txBody>
                  <a:tcPr/>
                </a:tc>
              </a:tr>
              <a:tr h="63739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Развитие физической культуры и спорта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21 380,5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22 207,7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23 068,0</a:t>
                      </a:r>
                      <a:endParaRPr/>
                    </a:p>
                  </a:txBody>
                  <a:tcPr/>
                </a:tc>
              </a:tr>
              <a:tr h="38248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Развитие культуры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55 628</a:t>
                      </a:r>
                      <a:r>
                        <a:rPr lang="en-US"/>
                        <a:t>,8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57 841,2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60 155,2</a:t>
                      </a:r>
                      <a:endParaRPr/>
                    </a:p>
                  </a:txBody>
                  <a:tcPr/>
                </a:tc>
              </a:tr>
              <a:tr h="36422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Молодежь Аксая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564,3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586,9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610,4</a:t>
                      </a:r>
                      <a:endParaRPr/>
                    </a:p>
                  </a:txBody>
                  <a:tcPr/>
                </a:tc>
              </a:tr>
              <a:tr h="36422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Информационное общество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4 314,6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4 867,8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5 014,7</a:t>
                      </a:r>
                      <a:endParaRPr/>
                    </a:p>
                  </a:txBody>
                  <a:tcPr/>
                </a:tc>
              </a:tr>
              <a:tr h="63739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Развитие муниципального управления и гражданского общества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531,0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555,6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580,9</a:t>
                      </a:r>
                      <a:endParaRPr/>
                    </a:p>
                  </a:txBody>
                  <a:tcPr/>
                </a:tc>
              </a:tr>
              <a:tr h="36422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Социально-экономическое развитие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4 737,6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 8 762,3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13 101,3</a:t>
                      </a:r>
                      <a:endParaRPr/>
                    </a:p>
                  </a:txBody>
                  <a:tcPr/>
                </a:tc>
              </a:tr>
              <a:tr h="91925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/>
                        <a:t>Организация и содержание мест захоронения в Аксайском городском поселении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23 214,8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24 142,9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/>
                        <a:t>25 107,9 </a:t>
                      </a:r>
                      <a:endParaRPr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Текст. поле 41"/>
          <p:cNvSpPr txBox="1"/>
          <p:nvPr/>
        </p:nvSpPr>
        <p:spPr bwMode="auto">
          <a:xfrm>
            <a:off x="267689" y="979497"/>
            <a:ext cx="161221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тыс.руб.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-109183" y="-44144"/>
            <a:ext cx="12301183" cy="1672794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74976" y="6621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980944" y="774722"/>
            <a:ext cx="8638554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/>
              <a:t>АДМИНИСТРАЦИЯ АКСАЙСКОГО ГОРОДСКОГО ПОСЕЛЕНИЯ</a:t>
            </a:r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6889" y="1887130"/>
            <a:ext cx="3652655" cy="233411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3314" y="3941467"/>
            <a:ext cx="4376508" cy="291653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779543" y="1887130"/>
            <a:ext cx="4185769" cy="2834658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300221" y="4021571"/>
            <a:ext cx="4515026" cy="301001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8412455" y="1815653"/>
            <a:ext cx="3779545" cy="2834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23000"/>
          </a:blip>
          <a:stretch/>
        </p:blipFill>
        <p:spPr bwMode="auto">
          <a:xfrm>
            <a:off x="-85174" y="0"/>
            <a:ext cx="12751713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3500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85174" y="-77905"/>
            <a:ext cx="12751713" cy="1493449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409011" y="-77905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3757827" y="307383"/>
            <a:ext cx="8534400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720934" y="1222263"/>
            <a:ext cx="10688077" cy="83702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u="none">
                <a:ln w="12700">
                  <a:gradFill>
                    <a:gsLst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28000">
                        <a:schemeClr val="accent3">
                          <a:lumMod val="39000"/>
                          <a:lumOff val="61000"/>
                        </a:schemeClr>
                      </a:gs>
                      <a:gs pos="62000">
                        <a:schemeClr val="accent3">
                          <a:lumMod val="73000"/>
                          <a:lumOff val="27000"/>
                        </a:schemeClr>
                      </a:gs>
                      <a:gs pos="100000">
                        <a:schemeClr val="accent3"/>
                      </a:gs>
                    </a:gsLst>
                    <a:path path="circle"/>
                  </a:gradFill>
                </a:ln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Основные характеристики</a:t>
            </a:r>
            <a:endParaRPr/>
          </a:p>
          <a:p>
            <a:pPr algn="ctr">
              <a:defRPr/>
            </a:pPr>
            <a:r>
              <a:rPr lang="ru-RU" sz="2400" b="1" u="none">
                <a:ln w="12700">
                  <a:gradFill>
                    <a:gsLst>
                      <a:gs pos="0">
                        <a:schemeClr val="accent3">
                          <a:lumMod val="25000"/>
                          <a:lumOff val="75000"/>
                        </a:schemeClr>
                      </a:gs>
                      <a:gs pos="28000">
                        <a:schemeClr val="accent3">
                          <a:lumMod val="39000"/>
                          <a:lumOff val="61000"/>
                        </a:schemeClr>
                      </a:gs>
                      <a:gs pos="62000">
                        <a:schemeClr val="accent3">
                          <a:lumMod val="73000"/>
                          <a:lumOff val="27000"/>
                        </a:schemeClr>
                      </a:gs>
                      <a:gs pos="100000">
                        <a:schemeClr val="accent3"/>
                      </a:gs>
                    </a:gsLst>
                    <a:path path="circle"/>
                  </a:gradFill>
                </a:ln>
                <a:solidFill>
                  <a:schemeClr val="tx1"/>
                </a:solidFill>
                <a:latin typeface="Arial Black"/>
                <a:ea typeface="Arial Black"/>
                <a:cs typeface="Arial Black"/>
              </a:rPr>
              <a:t> бюджета Аксайского городского поселения</a:t>
            </a:r>
            <a:endParaRPr lang="en-US" sz="2000" b="1" u="none"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16720" y="2059285"/>
          <a:ext cx="9358559" cy="477293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39607"/>
                <a:gridCol w="2339607"/>
                <a:gridCol w="2339607"/>
                <a:gridCol w="2339738"/>
              </a:tblGrid>
              <a:tr h="541112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Наименование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2027</a:t>
                      </a:r>
                      <a:endParaRPr lang="en-US"/>
                    </a:p>
                  </a:txBody>
                  <a:tcPr/>
                </a:tc>
              </a:tr>
              <a:tr h="4815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1</a:t>
                      </a:r>
                      <a:endParaRPr lang="en-US"/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2</a:t>
                      </a:r>
                      <a:endParaRPr lang="en-US"/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3</a:t>
                      </a:r>
                      <a:endParaRPr lang="en-US"/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/>
                        <a:t>4</a:t>
                      </a:r>
                      <a:endParaRPr lang="en-US"/>
                    </a:p>
                  </a:txBody>
                  <a:tcPr>
                    <a:solidFill>
                      <a:schemeClr val="bg1">
                        <a:alpha val="40000"/>
                      </a:schemeClr>
                    </a:solidFill>
                  </a:tcPr>
                </a:tc>
              </a:tr>
              <a:tr h="548629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b="1">
                          <a:solidFill>
                            <a:schemeClr val="bg1"/>
                          </a:solidFill>
                        </a:rPr>
                        <a:t>1. ДОХОДЫ (всего)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1 077,8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718,0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750,4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9934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из них: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1400"/>
                        <a:t>налоговые и неналоговые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628,5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656,5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688,9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862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400"/>
                        <a:t>безвозмездные поступления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449,3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61,6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61,6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862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1800" b="1">
                          <a:solidFill>
                            <a:schemeClr val="bg1"/>
                          </a:solidFill>
                        </a:rPr>
                        <a:t>2. РАСХОДЫ (всего)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1 077,8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718,0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750,4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862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>
                          <a:solidFill>
                            <a:schemeClr val="bg1"/>
                          </a:solidFill>
                        </a:rPr>
                        <a:t>3. ДЕФИЦИТ И ПРОФИЦИТ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8629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b="1">
                          <a:solidFill>
                            <a:schemeClr val="bg1"/>
                          </a:solidFill>
                        </a:rPr>
                        <a:t>4. ИСТОЧНИКИ ФИНАНСИРОВАНИЯ ДЕФИЦИТА</a:t>
                      </a:r>
                      <a:endParaRPr lang="en-US" b="1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b="1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Текст. поле 41"/>
          <p:cNvSpPr txBox="1"/>
          <p:nvPr/>
        </p:nvSpPr>
        <p:spPr bwMode="auto">
          <a:xfrm>
            <a:off x="9862345" y="2314432"/>
            <a:ext cx="838406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</a:rPr>
              <a:t>млн.руб</a:t>
            </a:r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36000"/>
          </a:blip>
          <a:stretch/>
        </p:blipFill>
        <p:spPr bwMode="auto">
          <a:xfrm>
            <a:off x="75055" y="0"/>
            <a:ext cx="12256873" cy="6858000"/>
          </a:xfrm>
          <a:prstGeom prst="rect">
            <a:avLst/>
          </a:prstGeom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17662" y="-57293"/>
            <a:ext cx="12371658" cy="1676584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69737" y="-77904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4073734" y="307384"/>
            <a:ext cx="8534400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1673054" y="1392031"/>
            <a:ext cx="9066485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u="none">
                <a:ln w="12700">
                  <a:gradFill>
                    <a:gsLst>
                      <a:gs pos="28000">
                        <a:schemeClr val="accent3">
                          <a:lumMod val="39000"/>
                          <a:lumOff val="61000"/>
                        </a:schemeClr>
                      </a:gs>
                      <a:gs pos="52980">
                        <a:schemeClr val="accent3">
                          <a:lumMod val="25000"/>
                          <a:lumOff val="75000"/>
                        </a:schemeClr>
                      </a:gs>
                      <a:gs pos="62000">
                        <a:schemeClr val="accent3">
                          <a:lumMod val="73000"/>
                          <a:lumOff val="27000"/>
                        </a:schemeClr>
                      </a:gs>
                      <a:gs pos="100000">
                        <a:schemeClr val="accent3"/>
                      </a:gs>
                    </a:gsLst>
                    <a:path path="circle"/>
                  </a:gradFill>
                </a:ln>
                <a:latin typeface="Arial Black"/>
                <a:ea typeface="Arial Black"/>
                <a:cs typeface="Arial Black"/>
              </a:rPr>
              <a:t>ОСНОВНЫЕ ПАРАМЕТРЫ БЮДЖЕТА НА 2025 ГОД</a:t>
            </a:r>
            <a:endParaRPr lang="en-US" sz="2000" b="1" u="none">
              <a:latin typeface="Arial Black"/>
              <a:ea typeface="Arial Black"/>
              <a:cs typeface="Arial Black"/>
            </a:endParaRPr>
          </a:p>
        </p:txBody>
      </p:sp>
      <p:sp>
        <p:nvSpPr>
          <p:cNvPr id="7" name="Выноска со стрелками влево/вправо 14"/>
          <p:cNvSpPr/>
          <p:nvPr/>
        </p:nvSpPr>
        <p:spPr bwMode="auto">
          <a:xfrm>
            <a:off x="4603034" y="3043529"/>
            <a:ext cx="2812592" cy="1989893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481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Бюджет</a:t>
            </a:r>
            <a:endParaRPr/>
          </a:p>
        </p:txBody>
      </p:sp>
      <p:sp>
        <p:nvSpPr>
          <p:cNvPr id="8" name="Прямоугольник 19"/>
          <p:cNvSpPr/>
          <p:nvPr/>
        </p:nvSpPr>
        <p:spPr bwMode="auto">
          <a:xfrm>
            <a:off x="5073226" y="1863293"/>
            <a:ext cx="1872208" cy="1080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Доходы в расчете на 1 человека - 22,040 тыс.руб.</a:t>
            </a:r>
            <a:endParaRPr/>
          </a:p>
        </p:txBody>
      </p:sp>
      <p:sp>
        <p:nvSpPr>
          <p:cNvPr id="9" name="Пятиугольник 15"/>
          <p:cNvSpPr/>
          <p:nvPr/>
        </p:nvSpPr>
        <p:spPr bwMode="auto">
          <a:xfrm flipH="1">
            <a:off x="7986182" y="2016168"/>
            <a:ext cx="2983553" cy="927245"/>
          </a:xfrm>
          <a:prstGeom prst="homePlate">
            <a:avLst>
              <a:gd name="adj" fmla="val 50000"/>
            </a:avLst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Расходы на ЖКХ – 610,8 млн. руб.</a:t>
            </a:r>
            <a:endParaRPr/>
          </a:p>
        </p:txBody>
      </p:sp>
      <p:sp>
        <p:nvSpPr>
          <p:cNvPr id="10" name="Пятиугольник 16"/>
          <p:cNvSpPr/>
          <p:nvPr/>
        </p:nvSpPr>
        <p:spPr bwMode="auto">
          <a:xfrm flipH="1">
            <a:off x="8065273" y="3140968"/>
            <a:ext cx="2815248" cy="952860"/>
          </a:xfrm>
          <a:prstGeom prst="homePlate">
            <a:avLst>
              <a:gd name="adj" fmla="val 39939"/>
            </a:avLst>
          </a:prstGeom>
          <a:solidFill>
            <a:srgbClr val="9999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Расходы на дорожное хозяйство – </a:t>
            </a:r>
            <a:r>
              <a:rPr lang="ru-RU" sz="1800" b="0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287,3</a:t>
            </a:r>
            <a:r>
              <a:rPr lang="ru-RU">
                <a:solidFill>
                  <a:schemeClr val="tx1"/>
                </a:solidFill>
              </a:rPr>
              <a:t> млн. руб.</a:t>
            </a:r>
            <a:endParaRPr/>
          </a:p>
        </p:txBody>
      </p:sp>
      <p:sp>
        <p:nvSpPr>
          <p:cNvPr id="11" name="Пятиугольник 17"/>
          <p:cNvSpPr/>
          <p:nvPr/>
        </p:nvSpPr>
        <p:spPr bwMode="auto">
          <a:xfrm flipH="1">
            <a:off x="8065272" y="4291383"/>
            <a:ext cx="2815248" cy="926569"/>
          </a:xfrm>
          <a:prstGeom prst="homePlate">
            <a:avLst>
              <a:gd name="adj" fmla="val 50000"/>
            </a:avLst>
          </a:prstGeom>
          <a:solidFill>
            <a:srgbClr val="66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Социальные– 78,0 млн. руб.</a:t>
            </a:r>
            <a:endParaRPr/>
          </a:p>
        </p:txBody>
      </p:sp>
      <p:sp>
        <p:nvSpPr>
          <p:cNvPr id="12" name="Пятиугольник 6"/>
          <p:cNvSpPr/>
          <p:nvPr/>
        </p:nvSpPr>
        <p:spPr bwMode="auto">
          <a:xfrm>
            <a:off x="406706" y="1863293"/>
            <a:ext cx="2917629" cy="1224136"/>
          </a:xfrm>
          <a:prstGeom prst="homePlate">
            <a:avLst>
              <a:gd name="adj" fmla="val 50000"/>
            </a:avLst>
          </a:prstGeom>
          <a:solidFill>
            <a:srgbClr val="00CC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Налоговые доходы –578,4 млн. руб.</a:t>
            </a:r>
            <a:endParaRPr/>
          </a:p>
        </p:txBody>
      </p:sp>
      <p:sp>
        <p:nvSpPr>
          <p:cNvPr id="13" name="Пятиугольник 8"/>
          <p:cNvSpPr/>
          <p:nvPr/>
        </p:nvSpPr>
        <p:spPr bwMode="auto">
          <a:xfrm>
            <a:off x="406706" y="3140968"/>
            <a:ext cx="2978467" cy="1224136"/>
          </a:xfrm>
          <a:prstGeom prst="homePlate">
            <a:avLst>
              <a:gd name="adj" fmla="val 50000"/>
            </a:avLst>
          </a:prstGeom>
          <a:solidFill>
            <a:srgbClr val="00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Неналоговые доходы – 50,1 млн. руб.</a:t>
            </a:r>
            <a:endParaRPr lang="ru-RU"/>
          </a:p>
        </p:txBody>
      </p:sp>
      <p:sp>
        <p:nvSpPr>
          <p:cNvPr id="14" name="Пятиугольник 9"/>
          <p:cNvSpPr/>
          <p:nvPr/>
        </p:nvSpPr>
        <p:spPr bwMode="auto">
          <a:xfrm>
            <a:off x="406706" y="4725144"/>
            <a:ext cx="2917629" cy="1368152"/>
          </a:xfrm>
          <a:prstGeom prst="homePlate">
            <a:avLst>
              <a:gd name="adj" fmla="val 33056"/>
            </a:avLst>
          </a:prstGeom>
          <a:solidFill>
            <a:srgbClr val="99FF3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Безвозмездные поступления – 449,3 млн. руб.</a:t>
            </a:r>
            <a:endParaRPr lang="ru-RU"/>
          </a:p>
          <a:p>
            <a:pPr algn="ctr">
              <a:defRPr/>
            </a:pPr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15" name="Прямоугольник 20"/>
          <p:cNvSpPr/>
          <p:nvPr/>
        </p:nvSpPr>
        <p:spPr bwMode="auto">
          <a:xfrm>
            <a:off x="5123892" y="5409219"/>
            <a:ext cx="1944216" cy="11521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Расходы в расчете на 1 человека -22, 040 тыс. руб.</a:t>
            </a:r>
            <a:endParaRPr/>
          </a:p>
        </p:txBody>
      </p:sp>
      <p:sp>
        <p:nvSpPr>
          <p:cNvPr id="17" name="Пятиугольник 17"/>
          <p:cNvSpPr/>
          <p:nvPr/>
        </p:nvSpPr>
        <p:spPr bwMode="auto">
          <a:xfrm flipH="1">
            <a:off x="8065272" y="5421033"/>
            <a:ext cx="2815248" cy="926569"/>
          </a:xfrm>
          <a:prstGeom prst="homePlate">
            <a:avLst>
              <a:gd name="adj" fmla="val 50000"/>
            </a:avLst>
          </a:prstGeom>
          <a:solidFill>
            <a:srgbClr val="CC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</a:rPr>
              <a:t>Прочие расходы – 101,7 млн. руб.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56000"/>
          </a:blip>
          <a:stretch/>
        </p:blipFill>
        <p:spPr bwMode="auto">
          <a:xfrm>
            <a:off x="-343630" y="-261555"/>
            <a:ext cx="12687452" cy="71195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383767" y="-261556"/>
            <a:ext cx="12767725" cy="1361940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969737" y="-77904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3611363" y="368090"/>
            <a:ext cx="7031694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-343630" y="1338442"/>
            <a:ext cx="12462625" cy="3763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800" u="none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highlight>
                  <a:srgbClr val="808080"/>
                </a:highlight>
                <a:latin typeface="Arial Black"/>
                <a:ea typeface="Arial Black"/>
                <a:cs typeface="Arial Black"/>
              </a:rPr>
              <a:t>ОСНОВНЫЕ ПАРАМЕТРЫ БЮДЖЕТА НА ПЛАНОВЫЙ ПЕРИОД 2026-2027 ГОДЫ</a:t>
            </a:r>
            <a:endParaRPr lang="en-US" sz="1800" u="none">
              <a:solidFill>
                <a:schemeClr val="bg1"/>
              </a:solidFill>
              <a:highlight>
                <a:srgbClr val="808080"/>
              </a:highlight>
              <a:latin typeface="Arial Black"/>
              <a:ea typeface="Arial Black"/>
              <a:cs typeface="Arial Black"/>
            </a:endParaRPr>
          </a:p>
        </p:txBody>
      </p:sp>
      <p:pic>
        <p:nvPicPr>
          <p:cNvPr id="7" name="Рисунок 19" descr="538adb57d08dfdd5ee90404c44ac2060_XL.jpg"/>
          <p:cNvPicPr>
            <a:picLocks noChangeAspect="1"/>
          </p:cNvPicPr>
          <p:nvPr/>
        </p:nvPicPr>
        <p:blipFill>
          <a:blip r:embed="rId6">
            <a:lum bright="37000" contrast="-59000"/>
          </a:blip>
          <a:stretch/>
        </p:blipFill>
        <p:spPr bwMode="auto">
          <a:xfrm>
            <a:off x="366299" y="2639908"/>
            <a:ext cx="4032448" cy="992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14" descr="33aaa26852934034353c39d663279c5e.jpg"/>
          <p:cNvPicPr>
            <a:picLocks noChangeAspect="1"/>
          </p:cNvPicPr>
          <p:nvPr/>
        </p:nvPicPr>
        <p:blipFill>
          <a:blip r:embed="rId7">
            <a:lum bright="36000" contrast="-62000"/>
          </a:blip>
          <a:stretch/>
        </p:blipFill>
        <p:spPr bwMode="auto">
          <a:xfrm>
            <a:off x="382810" y="3987748"/>
            <a:ext cx="4045173" cy="95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18" descr="e3e229429429356b1b4c283d143c75e4.jpg"/>
          <p:cNvPicPr>
            <a:picLocks noChangeAspect="1"/>
          </p:cNvPicPr>
          <p:nvPr/>
        </p:nvPicPr>
        <p:blipFill>
          <a:blip r:embed="rId8">
            <a:lum bright="26000" contrast="-28000"/>
          </a:blip>
          <a:stretch/>
        </p:blipFill>
        <p:spPr bwMode="auto">
          <a:xfrm>
            <a:off x="337062" y="5108501"/>
            <a:ext cx="4090922" cy="1200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27" descr="жкх.jpg"/>
          <p:cNvPicPr>
            <a:picLocks noChangeAspect="1"/>
          </p:cNvPicPr>
          <p:nvPr/>
        </p:nvPicPr>
        <p:blipFill>
          <a:blip r:embed="rId9">
            <a:lum bright="30000" contrast="-38000"/>
          </a:blip>
          <a:stretch/>
        </p:blipFill>
        <p:spPr bwMode="auto">
          <a:xfrm>
            <a:off x="7196669" y="2516455"/>
            <a:ext cx="3655826" cy="879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28" descr="121003.jpg"/>
          <p:cNvPicPr>
            <a:picLocks noChangeAspect="1"/>
          </p:cNvPicPr>
          <p:nvPr/>
        </p:nvPicPr>
        <p:blipFill>
          <a:blip r:embed="rId10">
            <a:lum bright="45000" contrast="-62000"/>
          </a:blip>
          <a:stretch/>
        </p:blipFill>
        <p:spPr bwMode="auto">
          <a:xfrm>
            <a:off x="7282269" y="3763280"/>
            <a:ext cx="3616978" cy="780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29" descr="b6c79c78fef37ca1e0534b7f10b61ae3.jpg"/>
          <p:cNvPicPr>
            <a:picLocks noChangeAspect="1"/>
          </p:cNvPicPr>
          <p:nvPr/>
        </p:nvPicPr>
        <p:blipFill>
          <a:blip r:embed="rId11">
            <a:lum bright="22000" contrast="-19000"/>
          </a:blip>
          <a:stretch/>
        </p:blipFill>
        <p:spPr bwMode="auto">
          <a:xfrm>
            <a:off x="7329771" y="4750241"/>
            <a:ext cx="3623052" cy="905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Текст. поле 12"/>
          <p:cNvSpPr txBox="1"/>
          <p:nvPr/>
        </p:nvSpPr>
        <p:spPr bwMode="auto">
          <a:xfrm>
            <a:off x="1216058" y="2639907"/>
            <a:ext cx="2288921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Налоговые доходы</a:t>
            </a:r>
            <a:endParaRPr b="1" dirty="0"/>
          </a:p>
        </p:txBody>
      </p:sp>
      <p:sp>
        <p:nvSpPr>
          <p:cNvPr id="14" name="Текст. поле 13"/>
          <p:cNvSpPr txBox="1"/>
          <p:nvPr/>
        </p:nvSpPr>
        <p:spPr bwMode="auto">
          <a:xfrm>
            <a:off x="567893" y="3029537"/>
            <a:ext cx="1478929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/>
              <a:t>604,5</a:t>
            </a:r>
            <a:endParaRPr lang="en-US" b="1" dirty="0"/>
          </a:p>
        </p:txBody>
      </p:sp>
      <p:sp>
        <p:nvSpPr>
          <p:cNvPr id="15" name="Текст. поле 14"/>
          <p:cNvSpPr txBox="1"/>
          <p:nvPr/>
        </p:nvSpPr>
        <p:spPr bwMode="auto">
          <a:xfrm>
            <a:off x="3159707" y="3029536"/>
            <a:ext cx="907266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/>
              <a:t>635,2</a:t>
            </a:r>
            <a:endParaRPr lang="en-US" b="1" dirty="0"/>
          </a:p>
        </p:txBody>
      </p:sp>
      <p:sp>
        <p:nvSpPr>
          <p:cNvPr id="16" name="Текст. поле 15"/>
          <p:cNvSpPr txBox="1"/>
          <p:nvPr/>
        </p:nvSpPr>
        <p:spPr bwMode="auto">
          <a:xfrm>
            <a:off x="1198791" y="3987748"/>
            <a:ext cx="303764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Неналоговые доходы</a:t>
            </a:r>
            <a:endParaRPr lang="en-US" b="1" dirty="0"/>
          </a:p>
        </p:txBody>
      </p:sp>
      <p:sp>
        <p:nvSpPr>
          <p:cNvPr id="19" name="Текст. поле 18"/>
          <p:cNvSpPr txBox="1"/>
          <p:nvPr/>
        </p:nvSpPr>
        <p:spPr bwMode="auto">
          <a:xfrm>
            <a:off x="1179703" y="5115143"/>
            <a:ext cx="2431660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Безвозмездные поступления</a:t>
            </a:r>
            <a:endParaRPr lang="en-US" b="1" dirty="0"/>
          </a:p>
        </p:txBody>
      </p:sp>
      <p:sp>
        <p:nvSpPr>
          <p:cNvPr id="20" name="Текст. поле 19"/>
          <p:cNvSpPr txBox="1"/>
          <p:nvPr/>
        </p:nvSpPr>
        <p:spPr bwMode="auto">
          <a:xfrm>
            <a:off x="7702079" y="2227214"/>
            <a:ext cx="281285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b="1"/>
          </a:p>
        </p:txBody>
      </p:sp>
      <p:sp>
        <p:nvSpPr>
          <p:cNvPr id="21" name="Текст. поле 20"/>
          <p:cNvSpPr txBox="1"/>
          <p:nvPr/>
        </p:nvSpPr>
        <p:spPr bwMode="auto">
          <a:xfrm>
            <a:off x="7356828" y="3786939"/>
            <a:ext cx="3506058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Дорожный фонд</a:t>
            </a:r>
            <a:endParaRPr lang="en-US" b="1" dirty="0"/>
          </a:p>
        </p:txBody>
      </p:sp>
      <p:sp>
        <p:nvSpPr>
          <p:cNvPr id="22" name="Текст. поле 21"/>
          <p:cNvSpPr txBox="1"/>
          <p:nvPr/>
        </p:nvSpPr>
        <p:spPr bwMode="auto">
          <a:xfrm>
            <a:off x="7507579" y="4841861"/>
            <a:ext cx="330162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Социальные расходы</a:t>
            </a:r>
            <a:endParaRPr lang="en-US" b="1" dirty="0"/>
          </a:p>
        </p:txBody>
      </p:sp>
      <p:sp>
        <p:nvSpPr>
          <p:cNvPr id="23" name="Текст. поле 22"/>
          <p:cNvSpPr txBox="1"/>
          <p:nvPr/>
        </p:nvSpPr>
        <p:spPr bwMode="auto">
          <a:xfrm>
            <a:off x="496908" y="4383441"/>
            <a:ext cx="8827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51,9</a:t>
            </a:r>
            <a:endParaRPr lang="en-US" b="1" dirty="0"/>
          </a:p>
        </p:txBody>
      </p:sp>
      <p:sp>
        <p:nvSpPr>
          <p:cNvPr id="24" name="Текст. поле 23"/>
          <p:cNvSpPr txBox="1"/>
          <p:nvPr/>
        </p:nvSpPr>
        <p:spPr bwMode="auto">
          <a:xfrm>
            <a:off x="2990321" y="4427806"/>
            <a:ext cx="107917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53,6</a:t>
            </a:r>
            <a:endParaRPr lang="en-US" b="1" dirty="0"/>
          </a:p>
        </p:txBody>
      </p:sp>
      <p:sp>
        <p:nvSpPr>
          <p:cNvPr id="25" name="Текст. поле 24"/>
          <p:cNvSpPr txBox="1"/>
          <p:nvPr/>
        </p:nvSpPr>
        <p:spPr bwMode="auto">
          <a:xfrm>
            <a:off x="425919" y="5794304"/>
            <a:ext cx="1169609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/>
              <a:t>61,6</a:t>
            </a:r>
            <a:endParaRPr lang="en-US" b="1" dirty="0"/>
          </a:p>
        </p:txBody>
      </p:sp>
      <p:sp>
        <p:nvSpPr>
          <p:cNvPr id="26" name="Текст. поле 25"/>
          <p:cNvSpPr txBox="1"/>
          <p:nvPr/>
        </p:nvSpPr>
        <p:spPr bwMode="auto">
          <a:xfrm>
            <a:off x="3176662" y="5829797"/>
            <a:ext cx="891751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/>
              <a:t>61,6</a:t>
            </a:r>
            <a:endParaRPr lang="en-US" b="1" dirty="0"/>
          </a:p>
        </p:txBody>
      </p:sp>
      <p:sp>
        <p:nvSpPr>
          <p:cNvPr id="27" name="Текст. поле 26"/>
          <p:cNvSpPr txBox="1"/>
          <p:nvPr/>
        </p:nvSpPr>
        <p:spPr bwMode="auto">
          <a:xfrm>
            <a:off x="6930096" y="2679755"/>
            <a:ext cx="124227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b="1"/>
          </a:p>
        </p:txBody>
      </p:sp>
      <p:sp>
        <p:nvSpPr>
          <p:cNvPr id="28" name="Текст. поле 27"/>
          <p:cNvSpPr txBox="1"/>
          <p:nvPr/>
        </p:nvSpPr>
        <p:spPr bwMode="auto">
          <a:xfrm>
            <a:off x="9592103" y="2639908"/>
            <a:ext cx="149072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b="1"/>
          </a:p>
        </p:txBody>
      </p:sp>
      <p:sp>
        <p:nvSpPr>
          <p:cNvPr id="29" name="Текст. поле 28"/>
          <p:cNvSpPr txBox="1"/>
          <p:nvPr/>
        </p:nvSpPr>
        <p:spPr bwMode="auto">
          <a:xfrm>
            <a:off x="7196670" y="3987747"/>
            <a:ext cx="122812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/>
              <a:t>136,3</a:t>
            </a:r>
            <a:endParaRPr lang="en-US" b="1" dirty="0"/>
          </a:p>
        </p:txBody>
      </p:sp>
      <p:sp>
        <p:nvSpPr>
          <p:cNvPr id="30" name="Текст. поле 29"/>
          <p:cNvSpPr txBox="1"/>
          <p:nvPr/>
        </p:nvSpPr>
        <p:spPr bwMode="auto">
          <a:xfrm>
            <a:off x="9848423" y="3969999"/>
            <a:ext cx="112527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144,6</a:t>
            </a:r>
            <a:endParaRPr lang="en-US" b="1" dirty="0"/>
          </a:p>
        </p:txBody>
      </p:sp>
      <p:sp>
        <p:nvSpPr>
          <p:cNvPr id="31" name="Текст. поле 30"/>
          <p:cNvSpPr txBox="1"/>
          <p:nvPr/>
        </p:nvSpPr>
        <p:spPr bwMode="auto">
          <a:xfrm>
            <a:off x="7329771" y="5162422"/>
            <a:ext cx="109574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81,0</a:t>
            </a:r>
            <a:endParaRPr lang="en-US" b="1" dirty="0"/>
          </a:p>
        </p:txBody>
      </p:sp>
      <p:sp>
        <p:nvSpPr>
          <p:cNvPr id="32" name="Текст. поле 31"/>
          <p:cNvSpPr txBox="1"/>
          <p:nvPr/>
        </p:nvSpPr>
        <p:spPr bwMode="auto">
          <a:xfrm>
            <a:off x="10097343" y="5108500"/>
            <a:ext cx="1095742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84,3</a:t>
            </a:r>
            <a:endParaRPr lang="en-US" b="1" dirty="0"/>
          </a:p>
        </p:txBody>
      </p:sp>
      <p:sp>
        <p:nvSpPr>
          <p:cNvPr id="33" name="Текст. поле 32"/>
          <p:cNvSpPr txBox="1"/>
          <p:nvPr/>
        </p:nvSpPr>
        <p:spPr bwMode="auto">
          <a:xfrm>
            <a:off x="4756123" y="2410614"/>
            <a:ext cx="1694812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34" name="Текст. поле 33"/>
          <p:cNvSpPr txBox="1"/>
          <p:nvPr/>
        </p:nvSpPr>
        <p:spPr bwMode="auto">
          <a:xfrm>
            <a:off x="807476" y="1854533"/>
            <a:ext cx="3255541" cy="51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ДОХОДЫ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5" name="Текст. поле 34"/>
          <p:cNvSpPr txBox="1"/>
          <p:nvPr/>
        </p:nvSpPr>
        <p:spPr bwMode="auto">
          <a:xfrm>
            <a:off x="7875484" y="1748052"/>
            <a:ext cx="2639450" cy="51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</a:rPr>
              <a:t>РАСХОДЫ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6" name="Текст. поле 35"/>
          <p:cNvSpPr txBox="1"/>
          <p:nvPr/>
        </p:nvSpPr>
        <p:spPr bwMode="auto">
          <a:xfrm>
            <a:off x="8164647" y="2558072"/>
            <a:ext cx="184280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Расходы на ЖКХ</a:t>
            </a:r>
            <a:endParaRPr lang="en-US" b="1" dirty="0"/>
          </a:p>
        </p:txBody>
      </p:sp>
      <p:sp>
        <p:nvSpPr>
          <p:cNvPr id="37" name="Текст. поле 36"/>
          <p:cNvSpPr txBox="1"/>
          <p:nvPr/>
        </p:nvSpPr>
        <p:spPr bwMode="auto">
          <a:xfrm>
            <a:off x="7196666" y="2741473"/>
            <a:ext cx="89070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393,6</a:t>
            </a:r>
            <a:endParaRPr lang="en-US" b="1" dirty="0"/>
          </a:p>
        </p:txBody>
      </p:sp>
      <p:sp>
        <p:nvSpPr>
          <p:cNvPr id="38" name="Текст. поле 37"/>
          <p:cNvSpPr txBox="1"/>
          <p:nvPr/>
        </p:nvSpPr>
        <p:spPr bwMode="auto">
          <a:xfrm>
            <a:off x="10087968" y="2772994"/>
            <a:ext cx="99846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397,4</a:t>
            </a:r>
            <a:endParaRPr lang="en-US" b="1" dirty="0"/>
          </a:p>
        </p:txBody>
      </p:sp>
      <p:sp>
        <p:nvSpPr>
          <p:cNvPr id="39" name="Текст. поле 38"/>
          <p:cNvSpPr txBox="1"/>
          <p:nvPr/>
        </p:nvSpPr>
        <p:spPr bwMode="auto">
          <a:xfrm>
            <a:off x="3224283" y="2099485"/>
            <a:ext cx="120370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млн.р</a:t>
            </a:r>
            <a:endParaRPr lang="en-US"/>
          </a:p>
        </p:txBody>
      </p:sp>
      <p:pic>
        <p:nvPicPr>
          <p:cNvPr id="42" name="Рисунок 30" descr="бюдж.jpeg"/>
          <p:cNvPicPr>
            <a:picLocks noChangeAspect="1"/>
          </p:cNvPicPr>
          <p:nvPr/>
        </p:nvPicPr>
        <p:blipFill>
          <a:blip r:embed="rId12">
            <a:lum bright="28000" contrast="-28000"/>
          </a:blip>
          <a:stretch/>
        </p:blipFill>
        <p:spPr bwMode="auto">
          <a:xfrm>
            <a:off x="7329772" y="5800556"/>
            <a:ext cx="3744416" cy="792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3" name="Текст. поле 42"/>
          <p:cNvSpPr txBox="1"/>
          <p:nvPr/>
        </p:nvSpPr>
        <p:spPr bwMode="auto">
          <a:xfrm rot="32399999" flipV="1">
            <a:off x="8396262" y="5829797"/>
            <a:ext cx="2190936" cy="64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Прочие расходы</a:t>
            </a:r>
          </a:p>
          <a:p>
            <a:pPr>
              <a:defRPr/>
            </a:pPr>
            <a:endParaRPr lang="ru-RU" b="1" dirty="0"/>
          </a:p>
        </p:txBody>
      </p:sp>
      <p:sp>
        <p:nvSpPr>
          <p:cNvPr id="44" name="Текст. поле 43"/>
          <p:cNvSpPr txBox="1"/>
          <p:nvPr/>
        </p:nvSpPr>
        <p:spPr bwMode="auto">
          <a:xfrm>
            <a:off x="7369789" y="6084625"/>
            <a:ext cx="120951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106,9</a:t>
            </a:r>
            <a:endParaRPr lang="en-US" b="1" dirty="0"/>
          </a:p>
        </p:txBody>
      </p:sp>
      <p:sp>
        <p:nvSpPr>
          <p:cNvPr id="45" name="Текст. поле 44"/>
          <p:cNvSpPr txBox="1"/>
          <p:nvPr/>
        </p:nvSpPr>
        <p:spPr bwMode="auto">
          <a:xfrm>
            <a:off x="10150520" y="6113058"/>
            <a:ext cx="82281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/>
              <a:t>124,1</a:t>
            </a:r>
            <a:endParaRPr lang="en-US" b="1" dirty="0"/>
          </a:p>
        </p:txBody>
      </p:sp>
      <p:sp>
        <p:nvSpPr>
          <p:cNvPr id="46" name="Текст. поле 45"/>
          <p:cNvSpPr txBox="1"/>
          <p:nvPr/>
        </p:nvSpPr>
        <p:spPr bwMode="auto">
          <a:xfrm>
            <a:off x="9830797" y="2007942"/>
            <a:ext cx="1138940" cy="458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solidFill>
                  <a:schemeClr val="bg1"/>
                </a:solidFill>
              </a:rPr>
              <a:t>млн.р</a:t>
            </a:r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56000"/>
          </a:blip>
          <a:stretch/>
        </p:blipFill>
        <p:spPr bwMode="auto">
          <a:xfrm>
            <a:off x="0" y="-1662413"/>
            <a:ext cx="12687452" cy="852041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0" y="-1710485"/>
            <a:ext cx="12687452" cy="1444582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354747" y="-1488166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4091985" y="-1278833"/>
            <a:ext cx="6812676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7" name="Текст. поле 6"/>
          <p:cNvSpPr txBox="1"/>
          <p:nvPr/>
        </p:nvSpPr>
        <p:spPr bwMode="auto">
          <a:xfrm>
            <a:off x="1323936" y="1015347"/>
            <a:ext cx="940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u="none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highlight>
                  <a:srgbClr val="808080"/>
                </a:highlight>
                <a:latin typeface="Arial Black"/>
                <a:ea typeface="Arial Black"/>
                <a:cs typeface="Arial Black"/>
              </a:rPr>
              <a:t>ДИНАМИКА ДОХОДОВ</a:t>
            </a:r>
            <a:endParaRPr lang="en-US" u="none">
              <a:solidFill>
                <a:schemeClr val="bg1"/>
              </a:solidFill>
              <a:highlight>
                <a:srgbClr val="808080"/>
              </a:highlight>
              <a:latin typeface="Arial Black"/>
              <a:ea typeface="Arial Black"/>
              <a:cs typeface="Arial Black"/>
            </a:endParaRPr>
          </a:p>
        </p:txBody>
      </p:sp>
      <p:graphicFrame>
        <p:nvGraphicFramePr>
          <p:cNvPr id="8" name="Прямоугольник 171419578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738072"/>
              </p:ext>
            </p:extLst>
          </p:nvPr>
        </p:nvGraphicFramePr>
        <p:xfrm>
          <a:off x="1631235" y="1708484"/>
          <a:ext cx="8667797" cy="5070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Текст. поле 20"/>
          <p:cNvSpPr txBox="1"/>
          <p:nvPr/>
        </p:nvSpPr>
        <p:spPr bwMode="auto">
          <a:xfrm>
            <a:off x="9155707" y="1501048"/>
            <a:ext cx="1143325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bg1"/>
                </a:solidFill>
              </a:rPr>
              <a:t>млн.руб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 flipV="1">
            <a:off x="3436219" y="3508552"/>
            <a:ext cx="818147" cy="1155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4">
            <a:alphaModFix amt="62000"/>
          </a:blip>
          <a:stretch/>
        </p:blipFill>
        <p:spPr bwMode="auto">
          <a:xfrm>
            <a:off x="-40137" y="-370629"/>
            <a:ext cx="12767725" cy="1361940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12" name="Изображение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520410" y="-300791"/>
            <a:ext cx="1222263" cy="1222263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77333"/>
            <a:ext cx="12192000" cy="1563094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2" y="14607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5" name="Текст. поле 4"/>
          <p:cNvSpPr txBox="1"/>
          <p:nvPr/>
        </p:nvSpPr>
        <p:spPr bwMode="auto">
          <a:xfrm>
            <a:off x="1343846" y="628738"/>
            <a:ext cx="9260857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 sz="2400" b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Текст. поле 5"/>
          <p:cNvSpPr txBox="1"/>
          <p:nvPr/>
        </p:nvSpPr>
        <p:spPr bwMode="auto">
          <a:xfrm>
            <a:off x="233712" y="1733366"/>
            <a:ext cx="11317943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СТРУКТУРА НАЛОГОВЫХ ДОХОДОВ БЮДЖЕТА НА 2025 ГОД</a:t>
            </a:r>
            <a:endParaRPr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304572" y="3734581"/>
            <a:ext cx="2454668" cy="2607305"/>
          </a:xfrm>
          <a:prstGeom prst="rect">
            <a:avLst/>
          </a:prstGeom>
        </p:spPr>
      </p:pic>
      <p:sp>
        <p:nvSpPr>
          <p:cNvPr id="9" name="Текст. поле 8"/>
          <p:cNvSpPr txBox="1"/>
          <p:nvPr/>
        </p:nvSpPr>
        <p:spPr bwMode="auto">
          <a:xfrm>
            <a:off x="1952910" y="4015329"/>
            <a:ext cx="132019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4337772" y="3878168"/>
            <a:ext cx="1210683" cy="641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546419"/>
              </p:ext>
            </p:extLst>
          </p:nvPr>
        </p:nvGraphicFramePr>
        <p:xfrm>
          <a:off x="697468" y="2363287"/>
          <a:ext cx="7449751" cy="4037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14424"/>
            <a:ext cx="12211118" cy="2001352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2" y="14607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546398" y="527343"/>
            <a:ext cx="9296743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862543" y="1362724"/>
            <a:ext cx="1025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8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</a:t>
            </a:r>
            <a:r>
              <a:rPr lang="ru-RU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ПОСТУПЛЕНИЙ</a:t>
            </a:r>
            <a:r>
              <a:rPr lang="ru-RU" sz="18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 НАЛОГА НА ДОХОДЫ ФИЗИЧЕСКИХ ЛИЦ</a:t>
            </a:r>
            <a:endParaRPr lang="en-US">
              <a:ln w="12700">
                <a:solidFill>
                  <a:schemeClr val="bg1"/>
                </a:solidFill>
              </a:ln>
              <a:latin typeface="Arial Black"/>
              <a:ea typeface="Arial Black"/>
              <a:cs typeface="Arial Black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664230" y="3524990"/>
            <a:ext cx="3527770" cy="3527770"/>
          </a:xfrm>
          <a:prstGeom prst="rect">
            <a:avLst/>
          </a:prstGeom>
        </p:spPr>
      </p:pic>
      <p:graphicFrame>
        <p:nvGraphicFramePr>
          <p:cNvPr id="7" name="Прямоугольник 1264344237"/>
          <p:cNvGraphicFramePr>
            <a:graphicFrameLocks/>
          </p:cNvGraphicFramePr>
          <p:nvPr/>
        </p:nvGraphicFramePr>
        <p:xfrm>
          <a:off x="1275419" y="2367587"/>
          <a:ext cx="6898471" cy="4653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Текст. поле 7"/>
          <p:cNvSpPr txBox="1"/>
          <p:nvPr/>
        </p:nvSpPr>
        <p:spPr bwMode="auto">
          <a:xfrm>
            <a:off x="5239644" y="5509109"/>
            <a:ext cx="137494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206,8</a:t>
            </a:r>
            <a:endParaRPr/>
          </a:p>
        </p:txBody>
      </p:sp>
      <p:sp>
        <p:nvSpPr>
          <p:cNvPr id="9" name="Текст. поле 8"/>
          <p:cNvSpPr txBox="1"/>
          <p:nvPr/>
        </p:nvSpPr>
        <p:spPr bwMode="auto">
          <a:xfrm>
            <a:off x="5371049" y="4930660"/>
            <a:ext cx="1374946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230,9</a:t>
            </a:r>
            <a:endParaRPr lang="en-US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6194769" y="4394897"/>
            <a:ext cx="100214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251,7</a:t>
            </a:r>
            <a:endParaRPr lang="en-US"/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6444287" y="3785130"/>
            <a:ext cx="88824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271,6</a:t>
            </a:r>
            <a:endParaRPr lang="en-US"/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6762150" y="3132459"/>
            <a:ext cx="1101174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293,2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2"/>
          <p:cNvPicPr>
            <a:picLocks noChangeAspect="1"/>
          </p:cNvPicPr>
          <p:nvPr/>
        </p:nvPicPr>
        <p:blipFill>
          <a:blip r:embed="rId3">
            <a:alphaModFix amt="62000"/>
          </a:blip>
          <a:stretch/>
        </p:blipFill>
        <p:spPr bwMode="auto">
          <a:xfrm>
            <a:off x="0" y="-27955"/>
            <a:ext cx="12192000" cy="2305048"/>
          </a:xfrm>
          <a:prstGeom prst="rect">
            <a:avLst/>
          </a:prstGeom>
          <a:gradFill>
            <a:gsLst>
              <a:gs pos="28000">
                <a:schemeClr val="accent3">
                  <a:lumMod val="39000"/>
                  <a:lumOff val="61000"/>
                  <a:alpha val="4000"/>
                </a:schemeClr>
              </a:gs>
              <a:gs pos="50662">
                <a:schemeClr val="accent3">
                  <a:lumMod val="25000"/>
                  <a:lumOff val="75000"/>
                  <a:alpha val="0"/>
                </a:schemeClr>
              </a:gs>
              <a:gs pos="62000">
                <a:schemeClr val="accent3">
                  <a:lumMod val="73000"/>
                  <a:lumOff val="27000"/>
                </a:schemeClr>
              </a:gs>
              <a:gs pos="100000">
                <a:schemeClr val="accent3"/>
              </a:gs>
            </a:gsLst>
            <a:path path="circle"/>
          </a:gradFill>
          <a:ln w="12700">
            <a:gradFill>
              <a:gsLst>
                <a:gs pos="0">
                  <a:schemeClr val="accent5">
                    <a:lumMod val="25000"/>
                    <a:lumOff val="75000"/>
                    <a:alpha val="0"/>
                  </a:schemeClr>
                </a:gs>
                <a:gs pos="28000">
                  <a:schemeClr val="accent5">
                    <a:lumMod val="39000"/>
                    <a:lumOff val="61000"/>
                  </a:schemeClr>
                </a:gs>
                <a:gs pos="62000">
                  <a:schemeClr val="accent5">
                    <a:lumMod val="73000"/>
                    <a:lumOff val="27000"/>
                  </a:schemeClr>
                </a:gs>
                <a:gs pos="100000">
                  <a:schemeClr val="accent5"/>
                </a:gs>
              </a:gsLst>
              <a:path path="circle"/>
            </a:gradFill>
          </a:ln>
          <a:effectLst>
            <a:glow rad="127000">
              <a:schemeClr val="bg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</p:pic>
      <p:pic>
        <p:nvPicPr>
          <p:cNvPr id="3" name="Изображение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43142" y="146070"/>
            <a:ext cx="1417024" cy="1417024"/>
          </a:xfrm>
          <a:prstGeom prst="rect">
            <a:avLst/>
          </a:prstGeom>
          <a:noFill/>
          <a:effectLst>
            <a:glow rad="127000">
              <a:schemeClr val="bg1">
                <a:alpha val="67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  <a:softEdge rad="152400"/>
          </a:effectLst>
        </p:spPr>
      </p:pic>
      <p:sp>
        <p:nvSpPr>
          <p:cNvPr id="4" name="Текст. поле 3"/>
          <p:cNvSpPr txBox="1"/>
          <p:nvPr/>
        </p:nvSpPr>
        <p:spPr bwMode="auto">
          <a:xfrm>
            <a:off x="1137401" y="488391"/>
            <a:ext cx="9705741" cy="45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0">
                <a:latin typeface="Times New Roman"/>
                <a:ea typeface="Times New Roman"/>
                <a:cs typeface="Times New Roman"/>
              </a:rPr>
              <a:t>АДМИНИСТРАЦИЯ АКСАЙСКОГО ГОРОДСКОГО ПОСЕЛЕНИЯ</a:t>
            </a:r>
            <a:endParaRPr lang="en-US"/>
          </a:p>
        </p:txBody>
      </p:sp>
      <p:sp>
        <p:nvSpPr>
          <p:cNvPr id="5" name="Текст. поле 4"/>
          <p:cNvSpPr txBox="1"/>
          <p:nvPr/>
        </p:nvSpPr>
        <p:spPr bwMode="auto">
          <a:xfrm>
            <a:off x="1635987" y="1558083"/>
            <a:ext cx="8218889" cy="47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>
                <a:ln w="12700">
                  <a:solidFill>
                    <a:schemeClr val="bg1"/>
                  </a:solidFill>
                </a:ln>
                <a:latin typeface="Arial Black"/>
                <a:ea typeface="Arial Black"/>
                <a:cs typeface="Arial Black"/>
              </a:rPr>
              <a:t>ДИНАМИКА ПОСТУПЛЕНИЙ АКЦИЗОВ</a:t>
            </a:r>
            <a:endParaRPr lang="en-US">
              <a:ln w="12700">
                <a:solidFill>
                  <a:schemeClr val="bg1"/>
                </a:solidFill>
              </a:ln>
              <a:latin typeface="Arial Black"/>
              <a:ea typeface="Arial Black"/>
              <a:cs typeface="Arial Black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0161" y="3049374"/>
            <a:ext cx="2729773" cy="2435565"/>
          </a:xfrm>
          <a:prstGeom prst="rect">
            <a:avLst/>
          </a:prstGeom>
        </p:spPr>
      </p:pic>
      <p:graphicFrame>
        <p:nvGraphicFramePr>
          <p:cNvPr id="7" name="Прямоугольник 266506349"/>
          <p:cNvGraphicFramePr>
            <a:graphicFrameLocks/>
          </p:cNvGraphicFramePr>
          <p:nvPr/>
        </p:nvGraphicFramePr>
        <p:xfrm>
          <a:off x="3874665" y="2575232"/>
          <a:ext cx="7992885" cy="309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Текст. поле 7"/>
          <p:cNvSpPr txBox="1"/>
          <p:nvPr/>
        </p:nvSpPr>
        <p:spPr bwMode="auto">
          <a:xfrm>
            <a:off x="7701441" y="4527056"/>
            <a:ext cx="1100242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6,7</a:t>
            </a:r>
            <a:endParaRPr lang="en-US"/>
          </a:p>
        </p:txBody>
      </p:sp>
      <p:sp>
        <p:nvSpPr>
          <p:cNvPr id="9" name="Текст. поле 8"/>
          <p:cNvSpPr txBox="1"/>
          <p:nvPr/>
        </p:nvSpPr>
        <p:spPr bwMode="auto">
          <a:xfrm>
            <a:off x="7788817" y="4080999"/>
            <a:ext cx="766563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7,0</a:t>
            </a:r>
            <a:endParaRPr lang="en-US"/>
          </a:p>
        </p:txBody>
      </p:sp>
      <p:sp>
        <p:nvSpPr>
          <p:cNvPr id="10" name="Текст. поле 9"/>
          <p:cNvSpPr txBox="1"/>
          <p:nvPr/>
        </p:nvSpPr>
        <p:spPr bwMode="auto">
          <a:xfrm>
            <a:off x="8160994" y="3660183"/>
            <a:ext cx="930827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7,4</a:t>
            </a:r>
            <a:endParaRPr lang="en-US"/>
          </a:p>
        </p:txBody>
      </p:sp>
      <p:sp>
        <p:nvSpPr>
          <p:cNvPr id="11" name="Текст. поле 10"/>
          <p:cNvSpPr txBox="1"/>
          <p:nvPr/>
        </p:nvSpPr>
        <p:spPr bwMode="auto">
          <a:xfrm>
            <a:off x="8413939" y="3258705"/>
            <a:ext cx="930828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7,8</a:t>
            </a:r>
            <a:endParaRPr lang="en-US"/>
          </a:p>
        </p:txBody>
      </p:sp>
      <p:sp>
        <p:nvSpPr>
          <p:cNvPr id="12" name="Текст. поле 11"/>
          <p:cNvSpPr txBox="1"/>
          <p:nvPr/>
        </p:nvSpPr>
        <p:spPr bwMode="auto">
          <a:xfrm>
            <a:off x="9425966" y="2831400"/>
            <a:ext cx="85782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10,7</a:t>
            </a:r>
            <a:endParaRPr lang="en-US"/>
          </a:p>
        </p:txBody>
      </p:sp>
      <p:sp>
        <p:nvSpPr>
          <p:cNvPr id="13" name="Текст. поле 12"/>
          <p:cNvSpPr txBox="1"/>
          <p:nvPr/>
        </p:nvSpPr>
        <p:spPr bwMode="auto">
          <a:xfrm>
            <a:off x="8158419" y="2208430"/>
            <a:ext cx="180117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59="http://schemas.microsoft.com/office/powerpoint/2015/09/main" xmlns:p14="http://schemas.microsoft.com/office/powerpoint/2010/main" Requires="p159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 умолчанию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Офис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Notes Them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928</Words>
  <Application>Microsoft Office PowerPoint</Application>
  <DocSecurity>0</DocSecurity>
  <PresentationFormat>Широкоэкранный</PresentationFormat>
  <Paragraphs>370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>Mobile Systems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huawei</dc:creator>
  <cp:keywords/>
  <dc:description/>
  <cp:lastModifiedBy>User281</cp:lastModifiedBy>
  <cp:revision>51</cp:revision>
  <dcterms:created xsi:type="dcterms:W3CDTF">2017-06-21T13:57:27Z</dcterms:created>
  <dcterms:modified xsi:type="dcterms:W3CDTF">2024-11-26T08:58:04Z</dcterms:modified>
  <cp:category/>
  <dc:identifier/>
  <cp:contentStatus/>
  <dc:language/>
  <cp:version/>
</cp:coreProperties>
</file>