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80" r:id="rId2"/>
    <p:sldId id="262" r:id="rId3"/>
    <p:sldId id="272" r:id="rId4"/>
    <p:sldId id="261" r:id="rId5"/>
    <p:sldId id="263" r:id="rId6"/>
    <p:sldId id="281" r:id="rId7"/>
    <p:sldId id="266" r:id="rId8"/>
    <p:sldId id="276" r:id="rId9"/>
    <p:sldId id="275" r:id="rId10"/>
    <p:sldId id="256" r:id="rId11"/>
    <p:sldId id="269" r:id="rId12"/>
    <p:sldId id="271" r:id="rId13"/>
    <p:sldId id="279" r:id="rId14"/>
    <p:sldId id="277" r:id="rId15"/>
  </p:sldIdLst>
  <p:sldSz cx="9144000" cy="6858000" type="screen4x3"/>
  <p:notesSz cx="7105650" cy="10236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FF33"/>
    <a:srgbClr val="D60093"/>
    <a:srgbClr val="FF66FF"/>
    <a:srgbClr val="9999FF"/>
    <a:srgbClr val="9933FF"/>
    <a:srgbClr val="00FF99"/>
    <a:srgbClr val="00FF00"/>
    <a:srgbClr val="66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87" d="100"/>
          <a:sy n="87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4;&#1086;&#1080;%20&#1076;&#1086;&#1082;&#1091;&#1084;&#1077;&#1085;&#1090;&#1099;\&#1041;&#1070;&#1044;&#1046;&#1045;&#1058;%202015-2017\&#1055;&#1086;&#1103;&#1089;&#1085;&#1080;&#1090;&#1077;&#1083;&#1100;&#1085;&#1072;&#1103;%20&#1082;%20&#1073;&#1102;&#1076;&#1078;&#1077;&#1090;&#1091;\&#1055;&#1088;&#1086;&#1075;&#1085;&#1086;&#1079;%20&#1086;&#1089;&#1085;&#1086;&#1074;&#1085;&#1099;&#1093;%20&#1093;&#1072;&#1088;-&#108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623048"/>
        <c:axId val="190625792"/>
        <c:axId val="0"/>
      </c:bar3DChart>
      <c:catAx>
        <c:axId val="190623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 i="1" baseline="0"/>
            </a:pPr>
            <a:endParaRPr lang="ru-RU"/>
          </a:p>
        </c:txPr>
        <c:crossAx val="190625792"/>
        <c:crosses val="autoZero"/>
        <c:auto val="1"/>
        <c:lblAlgn val="ctr"/>
        <c:lblOffset val="100"/>
        <c:noMultiLvlLbl val="0"/>
      </c:catAx>
      <c:valAx>
        <c:axId val="1906257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90623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Лист1!$D$21:$D$25</c:f>
              <c:strCache>
                <c:ptCount val="5"/>
                <c:pt idx="0">
                  <c:v>факт 2015 год</c:v>
                </c:pt>
                <c:pt idx="1">
                  <c:v>план на 2016 год</c:v>
                </c:pt>
                <c:pt idx="2">
                  <c:v>проект на 2017 год</c:v>
                </c:pt>
                <c:pt idx="3">
                  <c:v>проект на 2018 год</c:v>
                </c:pt>
                <c:pt idx="4">
                  <c:v>проект на 2019 год</c:v>
                </c:pt>
              </c:strCache>
            </c:strRef>
          </c:cat>
          <c:val>
            <c:numRef>
              <c:f>Лист1!$E$21:$E$25</c:f>
              <c:numCache>
                <c:formatCode>General</c:formatCode>
                <c:ptCount val="5"/>
                <c:pt idx="0">
                  <c:v>59.8</c:v>
                </c:pt>
                <c:pt idx="1">
                  <c:v>17.2</c:v>
                </c:pt>
                <c:pt idx="2">
                  <c:v>55.9</c:v>
                </c:pt>
                <c:pt idx="3" formatCode="0.0">
                  <c:v>24</c:v>
                </c:pt>
                <c:pt idx="4">
                  <c:v>126.7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582768"/>
        <c:axId val="196583160"/>
      </c:barChart>
      <c:catAx>
        <c:axId val="196582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6583160"/>
        <c:crosses val="autoZero"/>
        <c:auto val="1"/>
        <c:lblAlgn val="ctr"/>
        <c:lblOffset val="100"/>
        <c:noMultiLvlLbl val="0"/>
      </c:catAx>
      <c:valAx>
        <c:axId val="196583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582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2292089733760654E-2"/>
                  <c:y val="-0.38834108716763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389452978347537E-2"/>
                  <c:y val="-0.4133953508558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755240726543154E-2"/>
                  <c:y val="-0.365374678786749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023665230151905E-2"/>
                  <c:y val="-0.363286823479396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292089733760654E-2"/>
                  <c:y val="-0.34240827040586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9215689395346428E-2"/>
                  <c:y val="-0.400868219011747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Лист1!$B$21:$B$26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план на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Лист1!$C$21:$C$26</c:f>
              <c:numCache>
                <c:formatCode>0.0</c:formatCode>
                <c:ptCount val="6"/>
                <c:pt idx="0">
                  <c:v>350.5</c:v>
                </c:pt>
                <c:pt idx="1">
                  <c:v>381.8</c:v>
                </c:pt>
                <c:pt idx="2" formatCode="General">
                  <c:v>360.5</c:v>
                </c:pt>
                <c:pt idx="3" formatCode="General">
                  <c:v>296.39999999999998</c:v>
                </c:pt>
                <c:pt idx="4" formatCode="General">
                  <c:v>292</c:v>
                </c:pt>
                <c:pt idx="5" formatCode="General">
                  <c:v>419.5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977456"/>
        <c:axId val="190975104"/>
        <c:axId val="0"/>
      </c:bar3DChart>
      <c:catAx>
        <c:axId val="19097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 i="1" baseline="0"/>
            </a:pPr>
            <a:endParaRPr lang="ru-RU"/>
          </a:p>
        </c:txPr>
        <c:crossAx val="190975104"/>
        <c:crosses val="autoZero"/>
        <c:auto val="1"/>
        <c:lblAlgn val="ctr"/>
        <c:lblOffset val="100"/>
        <c:noMultiLvlLbl val="0"/>
      </c:catAx>
      <c:valAx>
        <c:axId val="19097510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909774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9121028474738799E-2"/>
                  <c:y val="-4.1757106147057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023665230151905E-2"/>
                  <c:y val="-3.549354022499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023665230151905E-2"/>
                  <c:y val="-5.2196382683821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7755240726543154E-2"/>
                  <c:y val="-2.9229974302939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389452978347433E-2"/>
                  <c:y val="-4.1757106147057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9607844697673221E-2"/>
                  <c:y val="-2.2966408380881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Лист1!$B$3:$B$8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план на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Лист1!$C$3:$C$8</c:f>
              <c:numCache>
                <c:formatCode>0.0</c:formatCode>
                <c:ptCount val="6"/>
                <c:pt idx="0">
                  <c:v>262.3</c:v>
                </c:pt>
                <c:pt idx="1">
                  <c:v>312.8</c:v>
                </c:pt>
                <c:pt idx="2">
                  <c:v>302.7</c:v>
                </c:pt>
                <c:pt idx="3">
                  <c:v>295.10000000000002</c:v>
                </c:pt>
                <c:pt idx="4">
                  <c:v>290.60000000000002</c:v>
                </c:pt>
                <c:pt idx="5">
                  <c:v>299.7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0978240"/>
        <c:axId val="190974712"/>
        <c:axId val="0"/>
      </c:bar3DChart>
      <c:catAx>
        <c:axId val="19097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974712"/>
        <c:crosses val="autoZero"/>
        <c:auto val="1"/>
        <c:lblAlgn val="ctr"/>
        <c:lblOffset val="100"/>
        <c:noMultiLvlLbl val="0"/>
      </c:catAx>
      <c:valAx>
        <c:axId val="19097471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909782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3657086614173264"/>
          <c:y val="8.0646325459317714E-2"/>
          <c:w val="0.34676246719160148"/>
          <c:h val="0.889633275007290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rgbClr val="00FF00"/>
              </a:solidFill>
            </c:spPr>
          </c:dPt>
          <c:dPt>
            <c:idx val="7"/>
            <c:bubble3D val="0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Лист1!$H$17:$H$24</c:f>
              <c:strCache>
                <c:ptCount val="8"/>
                <c:pt idx="0">
                  <c:v>НАЛОГИ НА ПРИБЫЛЬ, ДОХОДЫ</c:v>
                </c:pt>
                <c:pt idx="1">
                  <c:v>АКЦИЗЫ ПО ПОДАКЦИЗНЫМ ТОВАРАМ, ПРОИЗВОДИМЫМ НА ТЕРРИТОРИИ РОССИЙСКОЙ ФЕДЕРАЦИИ 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ПРОДАЖИ МАТЕРИАЛЬНЫХ И НЕМАТЕРИАЛЬНЫХ АКТИВОВ </c:v>
                </c:pt>
                <c:pt idx="6">
                  <c:v>ШТРАФЫ, САНКЦИИ, ВОЗМЕЩЕНИЕ УЩЕРБА</c:v>
                </c:pt>
                <c:pt idx="7">
                  <c:v>ПРОЧИЕ НЕНАЛОГОВЫЕ ДОХОДЫ</c:v>
                </c:pt>
              </c:strCache>
            </c:strRef>
          </c:cat>
          <c:val>
            <c:numRef>
              <c:f>Лист1!$I$17:$I$24</c:f>
              <c:numCache>
                <c:formatCode>0.0%</c:formatCode>
                <c:ptCount val="8"/>
                <c:pt idx="0">
                  <c:v>0.33458339320426517</c:v>
                </c:pt>
                <c:pt idx="1">
                  <c:v>1.0359252702325341E-2</c:v>
                </c:pt>
                <c:pt idx="2">
                  <c:v>3.7264571681094429E-3</c:v>
                </c:pt>
                <c:pt idx="3">
                  <c:v>0.52508953528408642</c:v>
                </c:pt>
                <c:pt idx="4">
                  <c:v>0.11281411905684981</c:v>
                </c:pt>
                <c:pt idx="5">
                  <c:v>1.1017381096329393E-3</c:v>
                </c:pt>
                <c:pt idx="6">
                  <c:v>2.620652353673183E-3</c:v>
                </c:pt>
                <c:pt idx="7">
                  <c:v>9.7048521210576673E-3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6570823114324"/>
          <c:y val="8.0646212326907427E-2"/>
          <c:w val="0.34676240265048841"/>
          <c:h val="0.8896332864348072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rgbClr val="00FF00"/>
            </a:solidFill>
          </c:spPr>
          <c:invertIfNegative val="0"/>
          <c:dLbls>
            <c:dLbl>
              <c:idx val="0"/>
              <c:layout>
                <c:manualLayout>
                  <c:x val="2.7305408545243333E-2"/>
                  <c:y val="-3.5579690469725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572199991394518E-2"/>
                  <c:y val="-3.8501057273796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572845402521377E-2"/>
                  <c:y val="-3.8661499600951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206725183942171E-2"/>
                  <c:y val="-2.083446465743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376446796609441E-2"/>
                  <c:y val="-3.8637638947169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108687233767921E-2"/>
                  <c:y val="-1.902401698220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Лист1!$H$3:$H$8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план на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Лист1!$I$3:$I$8</c:f>
              <c:numCache>
                <c:formatCode>General</c:formatCode>
                <c:ptCount val="6"/>
                <c:pt idx="0">
                  <c:v>353.3</c:v>
                </c:pt>
                <c:pt idx="1">
                  <c:v>345.9</c:v>
                </c:pt>
                <c:pt idx="2">
                  <c:v>358.8</c:v>
                </c:pt>
                <c:pt idx="3">
                  <c:v>375.2</c:v>
                </c:pt>
                <c:pt idx="4">
                  <c:v>302.2</c:v>
                </c:pt>
                <c:pt idx="5" formatCode="0.0">
                  <c:v>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973144"/>
        <c:axId val="190976280"/>
        <c:axId val="194880624"/>
      </c:bar3DChart>
      <c:catAx>
        <c:axId val="190973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90976280"/>
        <c:crosses val="autoZero"/>
        <c:auto val="1"/>
        <c:lblAlgn val="ctr"/>
        <c:lblOffset val="100"/>
        <c:noMultiLvlLbl val="0"/>
      </c:catAx>
      <c:valAx>
        <c:axId val="190976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973144"/>
        <c:crosses val="autoZero"/>
        <c:crossBetween val="between"/>
      </c:valAx>
      <c:serAx>
        <c:axId val="194880624"/>
        <c:scaling>
          <c:orientation val="minMax"/>
        </c:scaling>
        <c:delete val="1"/>
        <c:axPos val="b"/>
        <c:majorTickMark val="out"/>
        <c:minorTickMark val="none"/>
        <c:tickLblPos val="none"/>
        <c:crossAx val="190976280"/>
        <c:crosses val="autoZero"/>
      </c:ser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>
          <a:bevelT/>
        </a:sp3d>
      </c:spPr>
    </c:plotArea>
    <c:legend>
      <c:legendPos val="t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4.8286404185203843E-2"/>
                  <c:y val="0.1550362440173493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6494145448652145"/>
                  <c:y val="-1.19846182603167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180080190023021"/>
                  <c:y val="-4.23747496423109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Лист1!$H$26:$H$33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Лист1!$I$26:$I$33</c:f>
              <c:numCache>
                <c:formatCode>0.00%</c:formatCode>
                <c:ptCount val="8"/>
                <c:pt idx="0">
                  <c:v>8.5494196607173459E-2</c:v>
                </c:pt>
                <c:pt idx="1">
                  <c:v>2.6392796953615238E-2</c:v>
                </c:pt>
                <c:pt idx="2">
                  <c:v>0.38626685398723881</c:v>
                </c:pt>
                <c:pt idx="3">
                  <c:v>0.3970615084743368</c:v>
                </c:pt>
                <c:pt idx="4">
                  <c:v>4.2645548591004398E-4</c:v>
                </c:pt>
                <c:pt idx="5">
                  <c:v>7.3946581652765547E-2</c:v>
                </c:pt>
                <c:pt idx="6">
                  <c:v>2.9318814656315527E-4</c:v>
                </c:pt>
                <c:pt idx="7">
                  <c:v>3.0118418692396856E-2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581592"/>
        <c:axId val="196581984"/>
      </c:barChart>
      <c:catAx>
        <c:axId val="1965815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96581984"/>
        <c:crosses val="autoZero"/>
        <c:auto val="1"/>
        <c:lblAlgn val="ctr"/>
        <c:lblOffset val="100"/>
        <c:noMultiLvlLbl val="0"/>
      </c:catAx>
      <c:valAx>
        <c:axId val="1965819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96581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636333287286458"/>
          <c:y val="3.3569658781934103E-2"/>
          <c:w val="0.14486473730257401"/>
          <c:h val="0.14155929722786037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32097-4999-407D-85CA-3E94517DD0B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C9C3DC-0313-4821-8CB0-6D5B1B36A369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Аксайского городского поселения на 2017-2019 года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7CB89A-9553-43FC-BF40-93432E6F2036}" type="parTrans" cxnId="{656C63F4-E037-49F1-8FE8-60F9FA417818}">
      <dgm:prSet/>
      <dgm:spPr/>
      <dgm:t>
        <a:bodyPr/>
        <a:lstStyle/>
        <a:p>
          <a:endParaRPr lang="ru-RU"/>
        </a:p>
      </dgm:t>
    </dgm:pt>
    <dgm:pt modelId="{AD82441C-91FD-45F2-BB1B-611A195A9469}" type="sibTrans" cxnId="{656C63F4-E037-49F1-8FE8-60F9FA417818}">
      <dgm:prSet/>
      <dgm:spPr/>
      <dgm:t>
        <a:bodyPr/>
        <a:lstStyle/>
        <a:p>
          <a:endParaRPr lang="ru-RU"/>
        </a:p>
      </dgm:t>
    </dgm:pt>
    <dgm:pt modelId="{23247340-EACB-4A57-ADAF-A94971F745EF}">
      <dgm:prSet phldrT="[Текст]" custT="1"/>
      <dgm:spPr>
        <a:solidFill>
          <a:srgbClr val="FF66FF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Прогноз социально – экономического развития Аксайского городского поселения на 2017-2019 годы</a:t>
          </a:r>
          <a:endParaRPr lang="ru-RU" sz="2000" dirty="0">
            <a:solidFill>
              <a:schemeClr val="tx1"/>
            </a:solidFill>
          </a:endParaRPr>
        </a:p>
      </dgm:t>
    </dgm:pt>
    <dgm:pt modelId="{5BFB01DC-1C31-4D7B-ABBB-5699F0EE481F}" type="parTrans" cxnId="{E563BE25-2317-4B1E-BD0E-2A5D5A4ECDE1}">
      <dgm:prSet/>
      <dgm:spPr/>
      <dgm:t>
        <a:bodyPr/>
        <a:lstStyle/>
        <a:p>
          <a:endParaRPr lang="ru-RU"/>
        </a:p>
      </dgm:t>
    </dgm:pt>
    <dgm:pt modelId="{4CD0BFCB-1D0E-4DB1-84DF-FF92B40E5B02}" type="sibTrans" cxnId="{E563BE25-2317-4B1E-BD0E-2A5D5A4ECDE1}">
      <dgm:prSet/>
      <dgm:spPr/>
      <dgm:t>
        <a:bodyPr/>
        <a:lstStyle/>
        <a:p>
          <a:endParaRPr lang="ru-RU"/>
        </a:p>
      </dgm:t>
    </dgm:pt>
    <dgm:pt modelId="{153F13EC-3D3A-4926-8D16-B3B41D062454}">
      <dgm:prSet phldrT="[Текст]"/>
      <dgm:spPr>
        <a:solidFill>
          <a:srgbClr val="9999FF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Основные направления бюджетной и налоговой политики Аксайского городского поселения на 2017-2019 годы (постановление от 20.10.2016 г №751)</a:t>
          </a:r>
          <a:endParaRPr lang="ru-RU" dirty="0">
            <a:solidFill>
              <a:schemeClr val="tx1"/>
            </a:solidFill>
          </a:endParaRPr>
        </a:p>
      </dgm:t>
    </dgm:pt>
    <dgm:pt modelId="{E137B750-A927-4036-8DFB-0899AC78E88D}" type="parTrans" cxnId="{22A37890-3351-4B92-BD63-15E2C2B989EC}">
      <dgm:prSet/>
      <dgm:spPr/>
      <dgm:t>
        <a:bodyPr/>
        <a:lstStyle/>
        <a:p>
          <a:endParaRPr lang="ru-RU"/>
        </a:p>
      </dgm:t>
    </dgm:pt>
    <dgm:pt modelId="{D66D4F9A-5923-4EDB-96D4-BC5E2518C6F3}" type="sibTrans" cxnId="{22A37890-3351-4B92-BD63-15E2C2B989EC}">
      <dgm:prSet/>
      <dgm:spPr/>
      <dgm:t>
        <a:bodyPr/>
        <a:lstStyle/>
        <a:p>
          <a:endParaRPr lang="ru-RU"/>
        </a:p>
      </dgm:t>
    </dgm:pt>
    <dgm:pt modelId="{F00230DB-9C48-44D0-83C8-ABACE70CAF9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Муниципальные программы Аксайского городского поселения (проекты)</a:t>
          </a:r>
          <a:endParaRPr lang="ru-RU" sz="2000" dirty="0">
            <a:solidFill>
              <a:schemeClr val="tx1"/>
            </a:solidFill>
          </a:endParaRPr>
        </a:p>
      </dgm:t>
    </dgm:pt>
    <dgm:pt modelId="{32A44752-1AA7-488F-B69D-DF0686681337}" type="parTrans" cxnId="{4AE74ABD-084E-4840-8A15-A1D88DA67AA7}">
      <dgm:prSet/>
      <dgm:spPr/>
      <dgm:t>
        <a:bodyPr/>
        <a:lstStyle/>
        <a:p>
          <a:endParaRPr lang="ru-RU"/>
        </a:p>
      </dgm:t>
    </dgm:pt>
    <dgm:pt modelId="{AAC22911-BBCF-425B-A822-1145BFCFF3B0}" type="sibTrans" cxnId="{4AE74ABD-084E-4840-8A15-A1D88DA67AA7}">
      <dgm:prSet/>
      <dgm:spPr/>
      <dgm:t>
        <a:bodyPr/>
        <a:lstStyle/>
        <a:p>
          <a:endParaRPr lang="ru-RU"/>
        </a:p>
      </dgm:t>
    </dgm:pt>
    <dgm:pt modelId="{CE424EC9-90D8-4B13-9386-30824A54FCC5}">
      <dgm:prSet/>
      <dgm:spPr/>
      <dgm:t>
        <a:bodyPr/>
        <a:lstStyle/>
        <a:p>
          <a:endParaRPr lang="ru-RU"/>
        </a:p>
      </dgm:t>
    </dgm:pt>
    <dgm:pt modelId="{01EAE92D-CD83-4D4E-9C26-ABD4DC7C1F67}" type="parTrans" cxnId="{EBA0870B-5D03-4FB1-B196-8C357E836AEE}">
      <dgm:prSet/>
      <dgm:spPr/>
      <dgm:t>
        <a:bodyPr/>
        <a:lstStyle/>
        <a:p>
          <a:endParaRPr lang="ru-RU"/>
        </a:p>
      </dgm:t>
    </dgm:pt>
    <dgm:pt modelId="{508198FB-4294-46DA-876C-29B073C1A971}" type="sibTrans" cxnId="{EBA0870B-5D03-4FB1-B196-8C357E836AEE}">
      <dgm:prSet/>
      <dgm:spPr/>
      <dgm:t>
        <a:bodyPr/>
        <a:lstStyle/>
        <a:p>
          <a:endParaRPr lang="ru-RU"/>
        </a:p>
      </dgm:t>
    </dgm:pt>
    <dgm:pt modelId="{ECCF0A43-B3D2-403C-8F03-1F819B904E6A}" type="pres">
      <dgm:prSet presAssocID="{86132097-4999-407D-85CA-3E94517DD0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24069C-E723-4873-B629-81DF9D5E8CF0}" type="pres">
      <dgm:prSet presAssocID="{ADC9C3DC-0313-4821-8CB0-6D5B1B36A369}" presName="centerShape" presStyleLbl="node0" presStyleIdx="0" presStyleCnt="1" custScaleX="110891"/>
      <dgm:spPr/>
      <dgm:t>
        <a:bodyPr/>
        <a:lstStyle/>
        <a:p>
          <a:endParaRPr lang="ru-RU"/>
        </a:p>
      </dgm:t>
    </dgm:pt>
    <dgm:pt modelId="{82AC4F7A-C9A8-4446-BF7C-394D6671CDD1}" type="pres">
      <dgm:prSet presAssocID="{5BFB01DC-1C31-4D7B-ABBB-5699F0EE481F}" presName="parTrans" presStyleLbl="bgSibTrans2D1" presStyleIdx="0" presStyleCnt="3" custScaleX="128594"/>
      <dgm:spPr/>
      <dgm:t>
        <a:bodyPr/>
        <a:lstStyle/>
        <a:p>
          <a:endParaRPr lang="ru-RU"/>
        </a:p>
      </dgm:t>
    </dgm:pt>
    <dgm:pt modelId="{6A384DAA-6C2E-4299-A889-CF2D43D785C2}" type="pres">
      <dgm:prSet presAssocID="{23247340-EACB-4A57-ADAF-A94971F745EF}" presName="node" presStyleLbl="node1" presStyleIdx="0" presStyleCnt="3" custScaleY="118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51FA9-AF7C-405E-93C6-483C7CA103F4}" type="pres">
      <dgm:prSet presAssocID="{E137B750-A927-4036-8DFB-0899AC78E88D}" presName="parTrans" presStyleLbl="bgSibTrans2D1" presStyleIdx="1" presStyleCnt="3" custScaleX="124401"/>
      <dgm:spPr/>
      <dgm:t>
        <a:bodyPr/>
        <a:lstStyle/>
        <a:p>
          <a:endParaRPr lang="ru-RU"/>
        </a:p>
      </dgm:t>
    </dgm:pt>
    <dgm:pt modelId="{CDEC3D50-24A9-4C5E-9EF3-F3550394803D}" type="pres">
      <dgm:prSet presAssocID="{153F13EC-3D3A-4926-8D16-B3B41D06245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78A88-6F1B-4CDB-B473-14B7CF1E6E17}" type="pres">
      <dgm:prSet presAssocID="{32A44752-1AA7-488F-B69D-DF0686681337}" presName="parTrans" presStyleLbl="bgSibTrans2D1" presStyleIdx="2" presStyleCnt="3" custScaleX="132428"/>
      <dgm:spPr/>
      <dgm:t>
        <a:bodyPr/>
        <a:lstStyle/>
        <a:p>
          <a:endParaRPr lang="ru-RU"/>
        </a:p>
      </dgm:t>
    </dgm:pt>
    <dgm:pt modelId="{28BF207B-EDD0-4167-83B1-44E685C74840}" type="pres">
      <dgm:prSet presAssocID="{F00230DB-9C48-44D0-83C8-ABACE70CAF9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A0870B-5D03-4FB1-B196-8C357E836AEE}" srcId="{86132097-4999-407D-85CA-3E94517DD0BF}" destId="{CE424EC9-90D8-4B13-9386-30824A54FCC5}" srcOrd="1" destOrd="0" parTransId="{01EAE92D-CD83-4D4E-9C26-ABD4DC7C1F67}" sibTransId="{508198FB-4294-46DA-876C-29B073C1A971}"/>
    <dgm:cxn modelId="{6D6B82C4-5B2B-4B8B-B8ED-50A1BC31EFE1}" type="presOf" srcId="{F00230DB-9C48-44D0-83C8-ABACE70CAF9B}" destId="{28BF207B-EDD0-4167-83B1-44E685C74840}" srcOrd="0" destOrd="0" presId="urn:microsoft.com/office/officeart/2005/8/layout/radial4"/>
    <dgm:cxn modelId="{9A1882F4-84EB-4E96-9E2E-5B21D786D581}" type="presOf" srcId="{E137B750-A927-4036-8DFB-0899AC78E88D}" destId="{FC951FA9-AF7C-405E-93C6-483C7CA103F4}" srcOrd="0" destOrd="0" presId="urn:microsoft.com/office/officeart/2005/8/layout/radial4"/>
    <dgm:cxn modelId="{656C63F4-E037-49F1-8FE8-60F9FA417818}" srcId="{86132097-4999-407D-85CA-3E94517DD0BF}" destId="{ADC9C3DC-0313-4821-8CB0-6D5B1B36A369}" srcOrd="0" destOrd="0" parTransId="{9E7CB89A-9553-43FC-BF40-93432E6F2036}" sibTransId="{AD82441C-91FD-45F2-BB1B-611A195A9469}"/>
    <dgm:cxn modelId="{6555E0F7-C30E-4494-A49A-C9D14242F06C}" type="presOf" srcId="{32A44752-1AA7-488F-B69D-DF0686681337}" destId="{4BF78A88-6F1B-4CDB-B473-14B7CF1E6E17}" srcOrd="0" destOrd="0" presId="urn:microsoft.com/office/officeart/2005/8/layout/radial4"/>
    <dgm:cxn modelId="{22A37890-3351-4B92-BD63-15E2C2B989EC}" srcId="{ADC9C3DC-0313-4821-8CB0-6D5B1B36A369}" destId="{153F13EC-3D3A-4926-8D16-B3B41D062454}" srcOrd="1" destOrd="0" parTransId="{E137B750-A927-4036-8DFB-0899AC78E88D}" sibTransId="{D66D4F9A-5923-4EDB-96D4-BC5E2518C6F3}"/>
    <dgm:cxn modelId="{E563BE25-2317-4B1E-BD0E-2A5D5A4ECDE1}" srcId="{ADC9C3DC-0313-4821-8CB0-6D5B1B36A369}" destId="{23247340-EACB-4A57-ADAF-A94971F745EF}" srcOrd="0" destOrd="0" parTransId="{5BFB01DC-1C31-4D7B-ABBB-5699F0EE481F}" sibTransId="{4CD0BFCB-1D0E-4DB1-84DF-FF92B40E5B02}"/>
    <dgm:cxn modelId="{4AE74ABD-084E-4840-8A15-A1D88DA67AA7}" srcId="{ADC9C3DC-0313-4821-8CB0-6D5B1B36A369}" destId="{F00230DB-9C48-44D0-83C8-ABACE70CAF9B}" srcOrd="2" destOrd="0" parTransId="{32A44752-1AA7-488F-B69D-DF0686681337}" sibTransId="{AAC22911-BBCF-425B-A822-1145BFCFF3B0}"/>
    <dgm:cxn modelId="{08CEBAC8-3FF3-45A7-8A55-60B031A8D2A7}" type="presOf" srcId="{ADC9C3DC-0313-4821-8CB0-6D5B1B36A369}" destId="{A324069C-E723-4873-B629-81DF9D5E8CF0}" srcOrd="0" destOrd="0" presId="urn:microsoft.com/office/officeart/2005/8/layout/radial4"/>
    <dgm:cxn modelId="{5D91EBEA-2C93-456B-BD80-3AD90D7486A1}" type="presOf" srcId="{23247340-EACB-4A57-ADAF-A94971F745EF}" destId="{6A384DAA-6C2E-4299-A889-CF2D43D785C2}" srcOrd="0" destOrd="0" presId="urn:microsoft.com/office/officeart/2005/8/layout/radial4"/>
    <dgm:cxn modelId="{0CCDFA41-34FF-4CB1-95C6-24CD9B71C788}" type="presOf" srcId="{86132097-4999-407D-85CA-3E94517DD0BF}" destId="{ECCF0A43-B3D2-403C-8F03-1F819B904E6A}" srcOrd="0" destOrd="0" presId="urn:microsoft.com/office/officeart/2005/8/layout/radial4"/>
    <dgm:cxn modelId="{B37031A7-45EC-4634-9940-1E08902883CB}" type="presOf" srcId="{153F13EC-3D3A-4926-8D16-B3B41D062454}" destId="{CDEC3D50-24A9-4C5E-9EF3-F3550394803D}" srcOrd="0" destOrd="0" presId="urn:microsoft.com/office/officeart/2005/8/layout/radial4"/>
    <dgm:cxn modelId="{5727816D-C598-414E-B2F8-9F886B684B26}" type="presOf" srcId="{5BFB01DC-1C31-4D7B-ABBB-5699F0EE481F}" destId="{82AC4F7A-C9A8-4446-BF7C-394D6671CDD1}" srcOrd="0" destOrd="0" presId="urn:microsoft.com/office/officeart/2005/8/layout/radial4"/>
    <dgm:cxn modelId="{CAFBACAF-7B31-4B59-96C3-C5D003F37503}" type="presParOf" srcId="{ECCF0A43-B3D2-403C-8F03-1F819B904E6A}" destId="{A324069C-E723-4873-B629-81DF9D5E8CF0}" srcOrd="0" destOrd="0" presId="urn:microsoft.com/office/officeart/2005/8/layout/radial4"/>
    <dgm:cxn modelId="{E594A30F-5F4B-456A-B6C2-5C7EC8B77EA4}" type="presParOf" srcId="{ECCF0A43-B3D2-403C-8F03-1F819B904E6A}" destId="{82AC4F7A-C9A8-4446-BF7C-394D6671CDD1}" srcOrd="1" destOrd="0" presId="urn:microsoft.com/office/officeart/2005/8/layout/radial4"/>
    <dgm:cxn modelId="{4D657F1A-19D4-4CCB-B912-3B1D19C8E68B}" type="presParOf" srcId="{ECCF0A43-B3D2-403C-8F03-1F819B904E6A}" destId="{6A384DAA-6C2E-4299-A889-CF2D43D785C2}" srcOrd="2" destOrd="0" presId="urn:microsoft.com/office/officeart/2005/8/layout/radial4"/>
    <dgm:cxn modelId="{643F446B-DA2D-453A-9B8A-833574FA3C2E}" type="presParOf" srcId="{ECCF0A43-B3D2-403C-8F03-1F819B904E6A}" destId="{FC951FA9-AF7C-405E-93C6-483C7CA103F4}" srcOrd="3" destOrd="0" presId="urn:microsoft.com/office/officeart/2005/8/layout/radial4"/>
    <dgm:cxn modelId="{4BA5EDAC-E991-47A8-B314-FEAA4E4D6A8A}" type="presParOf" srcId="{ECCF0A43-B3D2-403C-8F03-1F819B904E6A}" destId="{CDEC3D50-24A9-4C5E-9EF3-F3550394803D}" srcOrd="4" destOrd="0" presId="urn:microsoft.com/office/officeart/2005/8/layout/radial4"/>
    <dgm:cxn modelId="{B741C178-9A6E-41DE-BB7B-C944AD85EBE0}" type="presParOf" srcId="{ECCF0A43-B3D2-403C-8F03-1F819B904E6A}" destId="{4BF78A88-6F1B-4CDB-B473-14B7CF1E6E17}" srcOrd="5" destOrd="0" presId="urn:microsoft.com/office/officeart/2005/8/layout/radial4"/>
    <dgm:cxn modelId="{D3E47F71-079E-43C5-B176-B9D6C56C91DB}" type="presParOf" srcId="{ECCF0A43-B3D2-403C-8F03-1F819B904E6A}" destId="{28BF207B-EDD0-4167-83B1-44E685C7484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4C0206-08DE-4369-A389-3F57BF0EA87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78DC94-ABF0-4C77-A33A-99235D4EEDF7}">
      <dgm:prSet phldrT="[Текст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Расходы – 375,2 млн.руб.</a:t>
          </a:r>
          <a:endParaRPr lang="ru-RU" b="1" dirty="0">
            <a:solidFill>
              <a:schemeClr val="tx1"/>
            </a:solidFill>
          </a:endParaRPr>
        </a:p>
      </dgm:t>
    </dgm:pt>
    <dgm:pt modelId="{796B9066-0AF1-4979-9FC9-B55F783590D3}" type="parTrans" cxnId="{5DA6ACAF-40AC-4E24-910A-CE10B51AE070}">
      <dgm:prSet/>
      <dgm:spPr/>
      <dgm:t>
        <a:bodyPr/>
        <a:lstStyle/>
        <a:p>
          <a:endParaRPr lang="ru-RU"/>
        </a:p>
      </dgm:t>
    </dgm:pt>
    <dgm:pt modelId="{7992B527-3CCA-4BCE-8718-632043DFD79B}" type="sibTrans" cxnId="{5DA6ACAF-40AC-4E24-910A-CE10B51AE070}">
      <dgm:prSet/>
      <dgm:spPr/>
      <dgm:t>
        <a:bodyPr/>
        <a:lstStyle/>
        <a:p>
          <a:endParaRPr lang="ru-RU"/>
        </a:p>
      </dgm:t>
    </dgm:pt>
    <dgm:pt modelId="{ED73C3E5-F237-4E17-86F5-78B04F390E0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Общегосударственные вопросы – 32,1млн.руб.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32FF62B2-4CA7-4F13-8D1E-A4BF1245410F}" type="parTrans" cxnId="{7D597A08-B31F-49A4-BB10-16F54CB5247D}">
      <dgm:prSet/>
      <dgm:spPr/>
      <dgm:t>
        <a:bodyPr/>
        <a:lstStyle/>
        <a:p>
          <a:endParaRPr lang="ru-RU"/>
        </a:p>
      </dgm:t>
    </dgm:pt>
    <dgm:pt modelId="{13AC008D-EAB6-4592-925B-26463E096C64}" type="sibTrans" cxnId="{7D597A08-B31F-49A4-BB10-16F54CB5247D}">
      <dgm:prSet/>
      <dgm:spPr/>
      <dgm:t>
        <a:bodyPr/>
        <a:lstStyle/>
        <a:p>
          <a:endParaRPr lang="ru-RU"/>
        </a:p>
      </dgm:t>
    </dgm:pt>
    <dgm:pt modelId="{5CC1013B-3CD4-40FD-95A0-96E2A1A45A8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b="1" i="0" u="none" dirty="0" smtClean="0">
              <a:solidFill>
                <a:schemeClr val="tx1"/>
              </a:solidFill>
            </a:rPr>
            <a:t>Национальная безопасность и правоохранительная деятельность – 9,9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E398D95C-4BCA-42C5-A422-00112880C10A}" type="parTrans" cxnId="{78D0DCA9-2849-4906-ADB5-18F8FAD8C12A}">
      <dgm:prSet/>
      <dgm:spPr/>
      <dgm:t>
        <a:bodyPr/>
        <a:lstStyle/>
        <a:p>
          <a:endParaRPr lang="ru-RU"/>
        </a:p>
      </dgm:t>
    </dgm:pt>
    <dgm:pt modelId="{A144593E-8C15-4D26-BBF5-36216B0E3E57}" type="sibTrans" cxnId="{78D0DCA9-2849-4906-ADB5-18F8FAD8C12A}">
      <dgm:prSet/>
      <dgm:spPr/>
      <dgm:t>
        <a:bodyPr/>
        <a:lstStyle/>
        <a:p>
          <a:endParaRPr lang="ru-RU"/>
        </a:p>
      </dgm:t>
    </dgm:pt>
    <dgm:pt modelId="{DC2253E4-E94C-41F6-BA7F-D09C393808F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Национальная экономика – 144,9млн. руб.</a:t>
          </a:r>
          <a:endParaRPr lang="ru-RU" sz="1400" b="1" dirty="0">
            <a:solidFill>
              <a:schemeClr val="tx1"/>
            </a:solidFill>
          </a:endParaRPr>
        </a:p>
      </dgm:t>
    </dgm:pt>
    <dgm:pt modelId="{59D32DE5-3F99-425F-88CD-0738A377B6CB}" type="parTrans" cxnId="{9A1167FC-D971-40AB-AA26-65C9E3C918D1}">
      <dgm:prSet/>
      <dgm:spPr/>
      <dgm:t>
        <a:bodyPr/>
        <a:lstStyle/>
        <a:p>
          <a:endParaRPr lang="ru-RU"/>
        </a:p>
      </dgm:t>
    </dgm:pt>
    <dgm:pt modelId="{552F31CC-C7B2-418A-A9F6-06DE23A7EF47}" type="sibTrans" cxnId="{9A1167FC-D971-40AB-AA26-65C9E3C918D1}">
      <dgm:prSet/>
      <dgm:spPr/>
      <dgm:t>
        <a:bodyPr/>
        <a:lstStyle/>
        <a:p>
          <a:endParaRPr lang="ru-RU"/>
        </a:p>
      </dgm:t>
    </dgm:pt>
    <dgm:pt modelId="{B768407C-EE09-450E-8AE3-A9C0D20AF6B2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Жилищно-коммунальное хозяйство – 149,0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C59A3327-89FD-405D-A5C0-5A704E1913CA}" type="parTrans" cxnId="{582AC6E9-0000-4511-80DB-C66F7171D2DB}">
      <dgm:prSet/>
      <dgm:spPr/>
      <dgm:t>
        <a:bodyPr/>
        <a:lstStyle/>
        <a:p>
          <a:endParaRPr lang="ru-RU"/>
        </a:p>
      </dgm:t>
    </dgm:pt>
    <dgm:pt modelId="{71D445C8-B45C-4F48-975A-9BC5EAA8220C}" type="sibTrans" cxnId="{582AC6E9-0000-4511-80DB-C66F7171D2DB}">
      <dgm:prSet/>
      <dgm:spPr/>
      <dgm:t>
        <a:bodyPr/>
        <a:lstStyle/>
        <a:p>
          <a:endParaRPr lang="ru-RU"/>
        </a:p>
      </dgm:t>
    </dgm:pt>
    <dgm:pt modelId="{E7D85E80-2281-4664-B5D3-E4730F2079C2}">
      <dgm:prSet phldrT="[Текст]" phldr="1"/>
      <dgm:spPr/>
      <dgm:t>
        <a:bodyPr/>
        <a:lstStyle/>
        <a:p>
          <a:endParaRPr lang="ru-RU"/>
        </a:p>
      </dgm:t>
    </dgm:pt>
    <dgm:pt modelId="{0EA84290-4887-47D3-9656-9BD227A54953}" type="parTrans" cxnId="{8C7F6F61-8EB9-428E-94F3-6B8ECC07208F}">
      <dgm:prSet/>
      <dgm:spPr/>
      <dgm:t>
        <a:bodyPr/>
        <a:lstStyle/>
        <a:p>
          <a:endParaRPr lang="ru-RU"/>
        </a:p>
      </dgm:t>
    </dgm:pt>
    <dgm:pt modelId="{43407759-2E3F-4EDC-934D-26A92D2E29AC}" type="sibTrans" cxnId="{8C7F6F61-8EB9-428E-94F3-6B8ECC07208F}">
      <dgm:prSet/>
      <dgm:spPr/>
      <dgm:t>
        <a:bodyPr/>
        <a:lstStyle/>
        <a:p>
          <a:endParaRPr lang="ru-RU"/>
        </a:p>
      </dgm:t>
    </dgm:pt>
    <dgm:pt modelId="{678DDEB9-85A8-4D35-A611-15C23A28523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Образование – 0,2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AA1B9385-CF65-46D0-B093-2593FF8331C3}" type="parTrans" cxnId="{06EC8148-6E3A-4A77-9BDE-7F623212CC90}">
      <dgm:prSet/>
      <dgm:spPr/>
      <dgm:t>
        <a:bodyPr/>
        <a:lstStyle/>
        <a:p>
          <a:endParaRPr lang="ru-RU"/>
        </a:p>
      </dgm:t>
    </dgm:pt>
    <dgm:pt modelId="{17AA84F3-FF93-4D33-950A-46E629C67903}" type="sibTrans" cxnId="{06EC8148-6E3A-4A77-9BDE-7F623212CC90}">
      <dgm:prSet/>
      <dgm:spPr/>
      <dgm:t>
        <a:bodyPr/>
        <a:lstStyle/>
        <a:p>
          <a:endParaRPr lang="ru-RU"/>
        </a:p>
      </dgm:t>
    </dgm:pt>
    <dgm:pt modelId="{BC18E195-3E19-4922-B89E-FCC32C13BEC9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Культура, кинематография – 27,7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893CC07D-93F6-43AB-84B8-E82D23B6EFDD}" type="parTrans" cxnId="{F1701A70-055D-4819-AD42-1AB5F97DAA65}">
      <dgm:prSet/>
      <dgm:spPr/>
      <dgm:t>
        <a:bodyPr/>
        <a:lstStyle/>
        <a:p>
          <a:endParaRPr lang="ru-RU"/>
        </a:p>
      </dgm:t>
    </dgm:pt>
    <dgm:pt modelId="{32030D9C-9339-4A4D-8B62-83592FF88BEC}" type="sibTrans" cxnId="{F1701A70-055D-4819-AD42-1AB5F97DAA65}">
      <dgm:prSet/>
      <dgm:spPr/>
      <dgm:t>
        <a:bodyPr/>
        <a:lstStyle/>
        <a:p>
          <a:endParaRPr lang="ru-RU"/>
        </a:p>
      </dgm:t>
    </dgm:pt>
    <dgm:pt modelId="{E8497054-95CB-410E-A8EE-B6D1E762AF3A}">
      <dgm:prSet phldrT="[Текст]"/>
      <dgm:spPr>
        <a:solidFill>
          <a:srgbClr val="CC0066"/>
        </a:solidFill>
      </dgm:spPr>
      <dgm:t>
        <a:bodyPr/>
        <a:lstStyle/>
        <a:p>
          <a:r>
            <a:rPr lang="ru-RU" b="1" i="0" u="none" dirty="0" smtClean="0">
              <a:solidFill>
                <a:schemeClr val="tx1"/>
              </a:solidFill>
            </a:rPr>
            <a:t>Социальная политика – 0,1 млн.руб.</a:t>
          </a:r>
          <a:endParaRPr lang="ru-RU" b="1" dirty="0">
            <a:solidFill>
              <a:schemeClr val="tx1"/>
            </a:solidFill>
          </a:endParaRPr>
        </a:p>
      </dgm:t>
    </dgm:pt>
    <dgm:pt modelId="{198F4877-59C5-4E5F-9C0A-15D27D196B15}" type="parTrans" cxnId="{996FBA77-5CF1-4DC0-AE14-A0D2E1E01277}">
      <dgm:prSet/>
      <dgm:spPr/>
      <dgm:t>
        <a:bodyPr/>
        <a:lstStyle/>
        <a:p>
          <a:endParaRPr lang="ru-RU"/>
        </a:p>
      </dgm:t>
    </dgm:pt>
    <dgm:pt modelId="{76526ADC-D8A6-41CF-8F07-5F7A9C6A7B13}" type="sibTrans" cxnId="{996FBA77-5CF1-4DC0-AE14-A0D2E1E01277}">
      <dgm:prSet/>
      <dgm:spPr/>
      <dgm:t>
        <a:bodyPr/>
        <a:lstStyle/>
        <a:p>
          <a:endParaRPr lang="ru-RU"/>
        </a:p>
      </dgm:t>
    </dgm:pt>
    <dgm:pt modelId="{921C1C73-72EA-4FEA-87EA-EF77DA7E46F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i="0" u="none" dirty="0" smtClean="0">
              <a:solidFill>
                <a:schemeClr val="tx1"/>
              </a:solidFill>
            </a:rPr>
            <a:t>Физическая культура и спорт – 11,3 млн.руб.</a:t>
          </a:r>
          <a:endParaRPr lang="ru-RU" b="1" dirty="0">
            <a:solidFill>
              <a:schemeClr val="tx1"/>
            </a:solidFill>
          </a:endParaRPr>
        </a:p>
      </dgm:t>
    </dgm:pt>
    <dgm:pt modelId="{A1879DC6-1841-4091-BC30-D2A7F1263F27}" type="parTrans" cxnId="{D9A0E4A6-A481-45FF-9F17-DC7704788B65}">
      <dgm:prSet/>
      <dgm:spPr/>
      <dgm:t>
        <a:bodyPr/>
        <a:lstStyle/>
        <a:p>
          <a:endParaRPr lang="ru-RU"/>
        </a:p>
      </dgm:t>
    </dgm:pt>
    <dgm:pt modelId="{9A68FB69-DFC7-483B-88DE-AC5E9923F534}" type="sibTrans" cxnId="{D9A0E4A6-A481-45FF-9F17-DC7704788B65}">
      <dgm:prSet/>
      <dgm:spPr/>
      <dgm:t>
        <a:bodyPr/>
        <a:lstStyle/>
        <a:p>
          <a:endParaRPr lang="ru-RU"/>
        </a:p>
      </dgm:t>
    </dgm:pt>
    <dgm:pt modelId="{2CE99F02-6992-47AE-9F00-5E3083EC7117}" type="pres">
      <dgm:prSet presAssocID="{4F4C0206-08DE-4369-A389-3F57BF0EA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5BCB17-AF93-4151-B1AA-D38C079FF252}" type="pres">
      <dgm:prSet presAssocID="{6D78DC94-ABF0-4C77-A33A-99235D4EEDF7}" presName="centerShape" presStyleLbl="node0" presStyleIdx="0" presStyleCnt="1" custScaleX="254087"/>
      <dgm:spPr/>
      <dgm:t>
        <a:bodyPr/>
        <a:lstStyle/>
        <a:p>
          <a:endParaRPr lang="ru-RU"/>
        </a:p>
      </dgm:t>
    </dgm:pt>
    <dgm:pt modelId="{369F6861-349A-44E7-923A-27114BE3D875}" type="pres">
      <dgm:prSet presAssocID="{32FF62B2-4CA7-4F13-8D1E-A4BF1245410F}" presName="parTrans" presStyleLbl="sibTrans2D1" presStyleIdx="0" presStyleCnt="8"/>
      <dgm:spPr/>
      <dgm:t>
        <a:bodyPr/>
        <a:lstStyle/>
        <a:p>
          <a:endParaRPr lang="ru-RU"/>
        </a:p>
      </dgm:t>
    </dgm:pt>
    <dgm:pt modelId="{E0EBE315-750A-4F2B-82E0-0321B3D1CE53}" type="pres">
      <dgm:prSet presAssocID="{32FF62B2-4CA7-4F13-8D1E-A4BF1245410F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5A5DCC44-5E0D-425D-9AAD-093E1A85D423}" type="pres">
      <dgm:prSet presAssocID="{ED73C3E5-F237-4E17-86F5-78B04F390E01}" presName="node" presStyleLbl="node1" presStyleIdx="0" presStyleCnt="8" custScaleX="184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2E775-B560-4E66-A60E-807D4E250E17}" type="pres">
      <dgm:prSet presAssocID="{E398D95C-4BCA-42C5-A422-00112880C10A}" presName="parTrans" presStyleLbl="sibTrans2D1" presStyleIdx="1" presStyleCnt="8"/>
      <dgm:spPr/>
      <dgm:t>
        <a:bodyPr/>
        <a:lstStyle/>
        <a:p>
          <a:endParaRPr lang="ru-RU"/>
        </a:p>
      </dgm:t>
    </dgm:pt>
    <dgm:pt modelId="{C3B0B1F8-F1DC-4FFE-8CCB-90D096843EEE}" type="pres">
      <dgm:prSet presAssocID="{E398D95C-4BCA-42C5-A422-00112880C10A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BF570A42-52B6-4099-9889-AB07D5B387C3}" type="pres">
      <dgm:prSet presAssocID="{5CC1013B-3CD4-40FD-95A0-96E2A1A45A83}" presName="node" presStyleLbl="node1" presStyleIdx="1" presStyleCnt="8" custScaleX="231603" custScaleY="124079" custRadScaleRad="160288" custRadScaleInc="63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0F57E-B5BD-4DF9-BE1C-B1D648597CB3}" type="pres">
      <dgm:prSet presAssocID="{59D32DE5-3F99-425F-88CD-0738A377B6CB}" presName="parTrans" presStyleLbl="sibTrans2D1" presStyleIdx="2" presStyleCnt="8"/>
      <dgm:spPr/>
      <dgm:t>
        <a:bodyPr/>
        <a:lstStyle/>
        <a:p>
          <a:endParaRPr lang="ru-RU"/>
        </a:p>
      </dgm:t>
    </dgm:pt>
    <dgm:pt modelId="{4468DD5B-F5F5-4EC8-A709-322DA6C9D7B1}" type="pres">
      <dgm:prSet presAssocID="{59D32DE5-3F99-425F-88CD-0738A377B6CB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3FAEAC45-2CD4-4FDC-8F13-9E89B0191AA2}" type="pres">
      <dgm:prSet presAssocID="{DC2253E4-E94C-41F6-BA7F-D09C393808FE}" presName="node" presStyleLbl="node1" presStyleIdx="2" presStyleCnt="8" custScaleX="219311" custRadScaleRad="164649" custRadScaleInc="-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06492-10DC-45CA-A01D-2C22733FD920}" type="pres">
      <dgm:prSet presAssocID="{C59A3327-89FD-405D-A5C0-5A704E1913CA}" presName="parTrans" presStyleLbl="sibTrans2D1" presStyleIdx="3" presStyleCnt="8"/>
      <dgm:spPr/>
      <dgm:t>
        <a:bodyPr/>
        <a:lstStyle/>
        <a:p>
          <a:endParaRPr lang="ru-RU"/>
        </a:p>
      </dgm:t>
    </dgm:pt>
    <dgm:pt modelId="{D498766A-B3CE-4EA4-A4F4-E2B3CC69349F}" type="pres">
      <dgm:prSet presAssocID="{C59A3327-89FD-405D-A5C0-5A704E1913CA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FA31366F-5F57-48B8-8DFC-9EE530E6A678}" type="pres">
      <dgm:prSet presAssocID="{B768407C-EE09-450E-8AE3-A9C0D20AF6B2}" presName="node" presStyleLbl="node1" presStyleIdx="3" presStyleCnt="8" custScaleX="181340" custRadScaleRad="158683" custRadScaleInc="-61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5C522-4B91-4EE2-9401-581CB2C167F8}" type="pres">
      <dgm:prSet presAssocID="{893CC07D-93F6-43AB-84B8-E82D23B6EFDD}" presName="parTrans" presStyleLbl="sibTrans2D1" presStyleIdx="4" presStyleCnt="8"/>
      <dgm:spPr/>
      <dgm:t>
        <a:bodyPr/>
        <a:lstStyle/>
        <a:p>
          <a:endParaRPr lang="ru-RU"/>
        </a:p>
      </dgm:t>
    </dgm:pt>
    <dgm:pt modelId="{D23180C3-94F2-414D-A11F-343E83B39923}" type="pres">
      <dgm:prSet presAssocID="{893CC07D-93F6-43AB-84B8-E82D23B6EFDD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D09F9B48-CB42-4D1F-AF33-F4FD8A5FF9B9}" type="pres">
      <dgm:prSet presAssocID="{BC18E195-3E19-4922-B89E-FCC32C13BEC9}" presName="node" presStyleLbl="node1" presStyleIdx="4" presStyleCnt="8" custScaleX="178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EE88A-F7E9-4B90-A3EB-807BFDB96946}" type="pres">
      <dgm:prSet presAssocID="{198F4877-59C5-4E5F-9C0A-15D27D196B15}" presName="parTrans" presStyleLbl="sibTrans2D1" presStyleIdx="5" presStyleCnt="8"/>
      <dgm:spPr/>
      <dgm:t>
        <a:bodyPr/>
        <a:lstStyle/>
        <a:p>
          <a:endParaRPr lang="ru-RU"/>
        </a:p>
      </dgm:t>
    </dgm:pt>
    <dgm:pt modelId="{BF21DFFD-DF0C-46AC-8438-23D0DF01F521}" type="pres">
      <dgm:prSet presAssocID="{198F4877-59C5-4E5F-9C0A-15D27D196B15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64138F27-4814-46CB-88EF-B1B71C21D65D}" type="pres">
      <dgm:prSet presAssocID="{E8497054-95CB-410E-A8EE-B6D1E762AF3A}" presName="node" presStyleLbl="node1" presStyleIdx="5" presStyleCnt="8" custScaleX="190114" custRadScaleRad="143037" custRadScaleInc="43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6E600-5247-46CD-B6E7-6B317B0E3C36}" type="pres">
      <dgm:prSet presAssocID="{A1879DC6-1841-4091-BC30-D2A7F1263F27}" presName="parTrans" presStyleLbl="sibTrans2D1" presStyleIdx="6" presStyleCnt="8"/>
      <dgm:spPr/>
      <dgm:t>
        <a:bodyPr/>
        <a:lstStyle/>
        <a:p>
          <a:endParaRPr lang="ru-RU"/>
        </a:p>
      </dgm:t>
    </dgm:pt>
    <dgm:pt modelId="{991FCCCA-A36B-4FB5-9340-44372F6C5F08}" type="pres">
      <dgm:prSet presAssocID="{A1879DC6-1841-4091-BC30-D2A7F1263F27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69331F7A-C9B6-4AF5-AD46-08AF1156A1EF}" type="pres">
      <dgm:prSet presAssocID="{921C1C73-72EA-4FEA-87EA-EF77DA7E46F3}" presName="node" presStyleLbl="node1" presStyleIdx="6" presStyleCnt="8" custScaleX="221230" custRadScaleRad="161421" custRadScaleInc="3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C3271-C8EB-45B5-A44C-E2192B64B121}" type="pres">
      <dgm:prSet presAssocID="{AA1B9385-CF65-46D0-B093-2593FF8331C3}" presName="parTrans" presStyleLbl="sibTrans2D1" presStyleIdx="7" presStyleCnt="8"/>
      <dgm:spPr/>
      <dgm:t>
        <a:bodyPr/>
        <a:lstStyle/>
        <a:p>
          <a:endParaRPr lang="ru-RU"/>
        </a:p>
      </dgm:t>
    </dgm:pt>
    <dgm:pt modelId="{CE818444-D65A-4A29-9548-1054D9F1BF1F}" type="pres">
      <dgm:prSet presAssocID="{AA1B9385-CF65-46D0-B093-2593FF8331C3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5901F6A5-0E1A-4D2C-B21A-A491522BBD86}" type="pres">
      <dgm:prSet presAssocID="{678DDEB9-85A8-4D35-A611-15C23A285232}" presName="node" presStyleLbl="node1" presStyleIdx="7" presStyleCnt="8" custScaleX="201957" custRadScaleRad="151176" custRadScaleInc="-62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5531B5-644F-45AE-A47B-B323CFF74E9A}" type="presOf" srcId="{59D32DE5-3F99-425F-88CD-0738A377B6CB}" destId="{4468DD5B-F5F5-4EC8-A709-322DA6C9D7B1}" srcOrd="1" destOrd="0" presId="urn:microsoft.com/office/officeart/2005/8/layout/radial5"/>
    <dgm:cxn modelId="{E5D3D9B9-9B4B-4351-B233-CA3DB09DE35F}" type="presOf" srcId="{B768407C-EE09-450E-8AE3-A9C0D20AF6B2}" destId="{FA31366F-5F57-48B8-8DFC-9EE530E6A678}" srcOrd="0" destOrd="0" presId="urn:microsoft.com/office/officeart/2005/8/layout/radial5"/>
    <dgm:cxn modelId="{40722E26-F10E-4E40-B106-5B668F796A03}" type="presOf" srcId="{ED73C3E5-F237-4E17-86F5-78B04F390E01}" destId="{5A5DCC44-5E0D-425D-9AAD-093E1A85D423}" srcOrd="0" destOrd="0" presId="urn:microsoft.com/office/officeart/2005/8/layout/radial5"/>
    <dgm:cxn modelId="{74B4E1A3-7573-403D-9834-F7ED9A0C01E1}" type="presOf" srcId="{198F4877-59C5-4E5F-9C0A-15D27D196B15}" destId="{BF21DFFD-DF0C-46AC-8438-23D0DF01F521}" srcOrd="1" destOrd="0" presId="urn:microsoft.com/office/officeart/2005/8/layout/radial5"/>
    <dgm:cxn modelId="{65F0B7B8-C2D9-48E2-81FD-4D3542947700}" type="presOf" srcId="{AA1B9385-CF65-46D0-B093-2593FF8331C3}" destId="{CE818444-D65A-4A29-9548-1054D9F1BF1F}" srcOrd="1" destOrd="0" presId="urn:microsoft.com/office/officeart/2005/8/layout/radial5"/>
    <dgm:cxn modelId="{0A5417C9-E6AF-4890-9BF9-78AD7A8C9E98}" type="presOf" srcId="{32FF62B2-4CA7-4F13-8D1E-A4BF1245410F}" destId="{E0EBE315-750A-4F2B-82E0-0321B3D1CE53}" srcOrd="1" destOrd="0" presId="urn:microsoft.com/office/officeart/2005/8/layout/radial5"/>
    <dgm:cxn modelId="{64C8F63E-50CA-438A-80D5-C124B4FBB68C}" type="presOf" srcId="{E398D95C-4BCA-42C5-A422-00112880C10A}" destId="{9752E775-B560-4E66-A60E-807D4E250E17}" srcOrd="0" destOrd="0" presId="urn:microsoft.com/office/officeart/2005/8/layout/radial5"/>
    <dgm:cxn modelId="{8D5C9D4F-18B7-4F41-82D8-4C4D4F1A64D4}" type="presOf" srcId="{59D32DE5-3F99-425F-88CD-0738A377B6CB}" destId="{6A80F57E-B5BD-4DF9-BE1C-B1D648597CB3}" srcOrd="0" destOrd="0" presId="urn:microsoft.com/office/officeart/2005/8/layout/radial5"/>
    <dgm:cxn modelId="{78D0DCA9-2849-4906-ADB5-18F8FAD8C12A}" srcId="{6D78DC94-ABF0-4C77-A33A-99235D4EEDF7}" destId="{5CC1013B-3CD4-40FD-95A0-96E2A1A45A83}" srcOrd="1" destOrd="0" parTransId="{E398D95C-4BCA-42C5-A422-00112880C10A}" sibTransId="{A144593E-8C15-4D26-BBF5-36216B0E3E57}"/>
    <dgm:cxn modelId="{31E59E79-F366-4A1A-94AC-6835FCD3818B}" type="presOf" srcId="{A1879DC6-1841-4091-BC30-D2A7F1263F27}" destId="{B996E600-5247-46CD-B6E7-6B317B0E3C36}" srcOrd="0" destOrd="0" presId="urn:microsoft.com/office/officeart/2005/8/layout/radial5"/>
    <dgm:cxn modelId="{552B4C2E-4FF4-4E8E-A353-28215BE7A93B}" type="presOf" srcId="{921C1C73-72EA-4FEA-87EA-EF77DA7E46F3}" destId="{69331F7A-C9B6-4AF5-AD46-08AF1156A1EF}" srcOrd="0" destOrd="0" presId="urn:microsoft.com/office/officeart/2005/8/layout/radial5"/>
    <dgm:cxn modelId="{06EC8148-6E3A-4A77-9BDE-7F623212CC90}" srcId="{6D78DC94-ABF0-4C77-A33A-99235D4EEDF7}" destId="{678DDEB9-85A8-4D35-A611-15C23A285232}" srcOrd="7" destOrd="0" parTransId="{AA1B9385-CF65-46D0-B093-2593FF8331C3}" sibTransId="{17AA84F3-FF93-4D33-950A-46E629C67903}"/>
    <dgm:cxn modelId="{C5A5CD4C-A40D-4470-9D15-6BA81D2B7145}" type="presOf" srcId="{5CC1013B-3CD4-40FD-95A0-96E2A1A45A83}" destId="{BF570A42-52B6-4099-9889-AB07D5B387C3}" srcOrd="0" destOrd="0" presId="urn:microsoft.com/office/officeart/2005/8/layout/radial5"/>
    <dgm:cxn modelId="{9A1167FC-D971-40AB-AA26-65C9E3C918D1}" srcId="{6D78DC94-ABF0-4C77-A33A-99235D4EEDF7}" destId="{DC2253E4-E94C-41F6-BA7F-D09C393808FE}" srcOrd="2" destOrd="0" parTransId="{59D32DE5-3F99-425F-88CD-0738A377B6CB}" sibTransId="{552F31CC-C7B2-418A-A9F6-06DE23A7EF47}"/>
    <dgm:cxn modelId="{996FBA77-5CF1-4DC0-AE14-A0D2E1E01277}" srcId="{6D78DC94-ABF0-4C77-A33A-99235D4EEDF7}" destId="{E8497054-95CB-410E-A8EE-B6D1E762AF3A}" srcOrd="5" destOrd="0" parTransId="{198F4877-59C5-4E5F-9C0A-15D27D196B15}" sibTransId="{76526ADC-D8A6-41CF-8F07-5F7A9C6A7B13}"/>
    <dgm:cxn modelId="{45A42AF3-5A3A-4B07-9316-61BFEF36F586}" type="presOf" srcId="{32FF62B2-4CA7-4F13-8D1E-A4BF1245410F}" destId="{369F6861-349A-44E7-923A-27114BE3D875}" srcOrd="0" destOrd="0" presId="urn:microsoft.com/office/officeart/2005/8/layout/radial5"/>
    <dgm:cxn modelId="{F6F14F87-7E36-424C-A629-CB8C970B4EF0}" type="presOf" srcId="{893CC07D-93F6-43AB-84B8-E82D23B6EFDD}" destId="{63C5C522-4B91-4EE2-9401-581CB2C167F8}" srcOrd="0" destOrd="0" presId="urn:microsoft.com/office/officeart/2005/8/layout/radial5"/>
    <dgm:cxn modelId="{F711AD47-C2AD-4508-8D01-1F02B9F8AB54}" type="presOf" srcId="{BC18E195-3E19-4922-B89E-FCC32C13BEC9}" destId="{D09F9B48-CB42-4D1F-AF33-F4FD8A5FF9B9}" srcOrd="0" destOrd="0" presId="urn:microsoft.com/office/officeart/2005/8/layout/radial5"/>
    <dgm:cxn modelId="{D762C793-D6ED-452B-8427-5AB36DCF0EF2}" type="presOf" srcId="{DC2253E4-E94C-41F6-BA7F-D09C393808FE}" destId="{3FAEAC45-2CD4-4FDC-8F13-9E89B0191AA2}" srcOrd="0" destOrd="0" presId="urn:microsoft.com/office/officeart/2005/8/layout/radial5"/>
    <dgm:cxn modelId="{8C7F6F61-8EB9-428E-94F3-6B8ECC07208F}" srcId="{4F4C0206-08DE-4369-A389-3F57BF0EA873}" destId="{E7D85E80-2281-4664-B5D3-E4730F2079C2}" srcOrd="1" destOrd="0" parTransId="{0EA84290-4887-47D3-9656-9BD227A54953}" sibTransId="{43407759-2E3F-4EDC-934D-26A92D2E29AC}"/>
    <dgm:cxn modelId="{E7C52D1F-3F38-47B3-9264-C18EE81FEB5A}" type="presOf" srcId="{E8497054-95CB-410E-A8EE-B6D1E762AF3A}" destId="{64138F27-4814-46CB-88EF-B1B71C21D65D}" srcOrd="0" destOrd="0" presId="urn:microsoft.com/office/officeart/2005/8/layout/radial5"/>
    <dgm:cxn modelId="{5FD9D264-A766-412E-B38B-8676836C5F88}" type="presOf" srcId="{4F4C0206-08DE-4369-A389-3F57BF0EA873}" destId="{2CE99F02-6992-47AE-9F00-5E3083EC7117}" srcOrd="0" destOrd="0" presId="urn:microsoft.com/office/officeart/2005/8/layout/radial5"/>
    <dgm:cxn modelId="{74545A81-0EB6-4E38-AFC6-6DE7071D2E85}" type="presOf" srcId="{6D78DC94-ABF0-4C77-A33A-99235D4EEDF7}" destId="{DD5BCB17-AF93-4151-B1AA-D38C079FF252}" srcOrd="0" destOrd="0" presId="urn:microsoft.com/office/officeart/2005/8/layout/radial5"/>
    <dgm:cxn modelId="{D9A0E4A6-A481-45FF-9F17-DC7704788B65}" srcId="{6D78DC94-ABF0-4C77-A33A-99235D4EEDF7}" destId="{921C1C73-72EA-4FEA-87EA-EF77DA7E46F3}" srcOrd="6" destOrd="0" parTransId="{A1879DC6-1841-4091-BC30-D2A7F1263F27}" sibTransId="{9A68FB69-DFC7-483B-88DE-AC5E9923F534}"/>
    <dgm:cxn modelId="{5DA6ACAF-40AC-4E24-910A-CE10B51AE070}" srcId="{4F4C0206-08DE-4369-A389-3F57BF0EA873}" destId="{6D78DC94-ABF0-4C77-A33A-99235D4EEDF7}" srcOrd="0" destOrd="0" parTransId="{796B9066-0AF1-4979-9FC9-B55F783590D3}" sibTransId="{7992B527-3CCA-4BCE-8718-632043DFD79B}"/>
    <dgm:cxn modelId="{D5908F9E-60EA-4CB8-AEB9-46F2A1046A58}" type="presOf" srcId="{AA1B9385-CF65-46D0-B093-2593FF8331C3}" destId="{E91C3271-C8EB-45B5-A44C-E2192B64B121}" srcOrd="0" destOrd="0" presId="urn:microsoft.com/office/officeart/2005/8/layout/radial5"/>
    <dgm:cxn modelId="{3C9993E2-682E-4F5D-A52C-D7C195617F06}" type="presOf" srcId="{E398D95C-4BCA-42C5-A422-00112880C10A}" destId="{C3B0B1F8-F1DC-4FFE-8CCB-90D096843EEE}" srcOrd="1" destOrd="0" presId="urn:microsoft.com/office/officeart/2005/8/layout/radial5"/>
    <dgm:cxn modelId="{31BB0B64-9770-4518-96D1-3551FA6D1E2C}" type="presOf" srcId="{A1879DC6-1841-4091-BC30-D2A7F1263F27}" destId="{991FCCCA-A36B-4FB5-9340-44372F6C5F08}" srcOrd="1" destOrd="0" presId="urn:microsoft.com/office/officeart/2005/8/layout/radial5"/>
    <dgm:cxn modelId="{F1701A70-055D-4819-AD42-1AB5F97DAA65}" srcId="{6D78DC94-ABF0-4C77-A33A-99235D4EEDF7}" destId="{BC18E195-3E19-4922-B89E-FCC32C13BEC9}" srcOrd="4" destOrd="0" parTransId="{893CC07D-93F6-43AB-84B8-E82D23B6EFDD}" sibTransId="{32030D9C-9339-4A4D-8B62-83592FF88BEC}"/>
    <dgm:cxn modelId="{8F85715E-AEB1-4A38-A896-C76DA7D460D1}" type="presOf" srcId="{893CC07D-93F6-43AB-84B8-E82D23B6EFDD}" destId="{D23180C3-94F2-414D-A11F-343E83B39923}" srcOrd="1" destOrd="0" presId="urn:microsoft.com/office/officeart/2005/8/layout/radial5"/>
    <dgm:cxn modelId="{582AC6E9-0000-4511-80DB-C66F7171D2DB}" srcId="{6D78DC94-ABF0-4C77-A33A-99235D4EEDF7}" destId="{B768407C-EE09-450E-8AE3-A9C0D20AF6B2}" srcOrd="3" destOrd="0" parTransId="{C59A3327-89FD-405D-A5C0-5A704E1913CA}" sibTransId="{71D445C8-B45C-4F48-975A-9BC5EAA8220C}"/>
    <dgm:cxn modelId="{B14578A6-CE24-4FF7-A1F0-8367F662C761}" type="presOf" srcId="{C59A3327-89FD-405D-A5C0-5A704E1913CA}" destId="{D498766A-B3CE-4EA4-A4F4-E2B3CC69349F}" srcOrd="1" destOrd="0" presId="urn:microsoft.com/office/officeart/2005/8/layout/radial5"/>
    <dgm:cxn modelId="{118137FE-6F33-4A77-9672-A2D4D15705F8}" type="presOf" srcId="{198F4877-59C5-4E5F-9C0A-15D27D196B15}" destId="{601EE88A-F7E9-4B90-A3EB-807BFDB96946}" srcOrd="0" destOrd="0" presId="urn:microsoft.com/office/officeart/2005/8/layout/radial5"/>
    <dgm:cxn modelId="{7CC3C888-1F01-4F69-96FA-DC16E14C7556}" type="presOf" srcId="{678DDEB9-85A8-4D35-A611-15C23A285232}" destId="{5901F6A5-0E1A-4D2C-B21A-A491522BBD86}" srcOrd="0" destOrd="0" presId="urn:microsoft.com/office/officeart/2005/8/layout/radial5"/>
    <dgm:cxn modelId="{00EB08FC-D284-498C-8238-04D92A87C5F0}" type="presOf" srcId="{C59A3327-89FD-405D-A5C0-5A704E1913CA}" destId="{64F06492-10DC-45CA-A01D-2C22733FD920}" srcOrd="0" destOrd="0" presId="urn:microsoft.com/office/officeart/2005/8/layout/radial5"/>
    <dgm:cxn modelId="{7D597A08-B31F-49A4-BB10-16F54CB5247D}" srcId="{6D78DC94-ABF0-4C77-A33A-99235D4EEDF7}" destId="{ED73C3E5-F237-4E17-86F5-78B04F390E01}" srcOrd="0" destOrd="0" parTransId="{32FF62B2-4CA7-4F13-8D1E-A4BF1245410F}" sibTransId="{13AC008D-EAB6-4592-925B-26463E096C64}"/>
    <dgm:cxn modelId="{1F4E82A8-4974-4B4F-90A7-05BC3F89B60F}" type="presParOf" srcId="{2CE99F02-6992-47AE-9F00-5E3083EC7117}" destId="{DD5BCB17-AF93-4151-B1AA-D38C079FF252}" srcOrd="0" destOrd="0" presId="urn:microsoft.com/office/officeart/2005/8/layout/radial5"/>
    <dgm:cxn modelId="{C8AF1326-C967-4802-ABFD-1D095AF0515F}" type="presParOf" srcId="{2CE99F02-6992-47AE-9F00-5E3083EC7117}" destId="{369F6861-349A-44E7-923A-27114BE3D875}" srcOrd="1" destOrd="0" presId="urn:microsoft.com/office/officeart/2005/8/layout/radial5"/>
    <dgm:cxn modelId="{D021ADC9-FA2D-46A2-86FF-E0B1DDECDFD6}" type="presParOf" srcId="{369F6861-349A-44E7-923A-27114BE3D875}" destId="{E0EBE315-750A-4F2B-82E0-0321B3D1CE53}" srcOrd="0" destOrd="0" presId="urn:microsoft.com/office/officeart/2005/8/layout/radial5"/>
    <dgm:cxn modelId="{EFCB4238-F95E-4AB6-9151-87B5C13AAB3C}" type="presParOf" srcId="{2CE99F02-6992-47AE-9F00-5E3083EC7117}" destId="{5A5DCC44-5E0D-425D-9AAD-093E1A85D423}" srcOrd="2" destOrd="0" presId="urn:microsoft.com/office/officeart/2005/8/layout/radial5"/>
    <dgm:cxn modelId="{8E1E9D44-D4C7-49BB-ACFA-20F3F68EA260}" type="presParOf" srcId="{2CE99F02-6992-47AE-9F00-5E3083EC7117}" destId="{9752E775-B560-4E66-A60E-807D4E250E17}" srcOrd="3" destOrd="0" presId="urn:microsoft.com/office/officeart/2005/8/layout/radial5"/>
    <dgm:cxn modelId="{36C0A989-3E7D-441A-9352-1FF70AB8A9D7}" type="presParOf" srcId="{9752E775-B560-4E66-A60E-807D4E250E17}" destId="{C3B0B1F8-F1DC-4FFE-8CCB-90D096843EEE}" srcOrd="0" destOrd="0" presId="urn:microsoft.com/office/officeart/2005/8/layout/radial5"/>
    <dgm:cxn modelId="{BC70200C-9868-4D95-B99A-2C852496A6FE}" type="presParOf" srcId="{2CE99F02-6992-47AE-9F00-5E3083EC7117}" destId="{BF570A42-52B6-4099-9889-AB07D5B387C3}" srcOrd="4" destOrd="0" presId="urn:microsoft.com/office/officeart/2005/8/layout/radial5"/>
    <dgm:cxn modelId="{CF88919E-DD82-4263-86AC-C890A7895BB9}" type="presParOf" srcId="{2CE99F02-6992-47AE-9F00-5E3083EC7117}" destId="{6A80F57E-B5BD-4DF9-BE1C-B1D648597CB3}" srcOrd="5" destOrd="0" presId="urn:microsoft.com/office/officeart/2005/8/layout/radial5"/>
    <dgm:cxn modelId="{F868AA9A-B618-4E2B-952B-EA536647C3F0}" type="presParOf" srcId="{6A80F57E-B5BD-4DF9-BE1C-B1D648597CB3}" destId="{4468DD5B-F5F5-4EC8-A709-322DA6C9D7B1}" srcOrd="0" destOrd="0" presId="urn:microsoft.com/office/officeart/2005/8/layout/radial5"/>
    <dgm:cxn modelId="{77E5EC88-1A10-4B0D-9FB9-5ADDAAF49B80}" type="presParOf" srcId="{2CE99F02-6992-47AE-9F00-5E3083EC7117}" destId="{3FAEAC45-2CD4-4FDC-8F13-9E89B0191AA2}" srcOrd="6" destOrd="0" presId="urn:microsoft.com/office/officeart/2005/8/layout/radial5"/>
    <dgm:cxn modelId="{7F60E8FA-BEC2-4F27-A601-E7C4EB82975C}" type="presParOf" srcId="{2CE99F02-6992-47AE-9F00-5E3083EC7117}" destId="{64F06492-10DC-45CA-A01D-2C22733FD920}" srcOrd="7" destOrd="0" presId="urn:microsoft.com/office/officeart/2005/8/layout/radial5"/>
    <dgm:cxn modelId="{EFEF7B41-D6EF-43D9-BD02-0FA1F3ADA3A1}" type="presParOf" srcId="{64F06492-10DC-45CA-A01D-2C22733FD920}" destId="{D498766A-B3CE-4EA4-A4F4-E2B3CC69349F}" srcOrd="0" destOrd="0" presId="urn:microsoft.com/office/officeart/2005/8/layout/radial5"/>
    <dgm:cxn modelId="{ED6D551C-24E2-4EDE-81DD-803630013B92}" type="presParOf" srcId="{2CE99F02-6992-47AE-9F00-5E3083EC7117}" destId="{FA31366F-5F57-48B8-8DFC-9EE530E6A678}" srcOrd="8" destOrd="0" presId="urn:microsoft.com/office/officeart/2005/8/layout/radial5"/>
    <dgm:cxn modelId="{4CFBBC5C-7C2A-4ED4-8882-E4A325B42955}" type="presParOf" srcId="{2CE99F02-6992-47AE-9F00-5E3083EC7117}" destId="{63C5C522-4B91-4EE2-9401-581CB2C167F8}" srcOrd="9" destOrd="0" presId="urn:microsoft.com/office/officeart/2005/8/layout/radial5"/>
    <dgm:cxn modelId="{E40FE7BE-B96A-4036-8628-43A40DB539B7}" type="presParOf" srcId="{63C5C522-4B91-4EE2-9401-581CB2C167F8}" destId="{D23180C3-94F2-414D-A11F-343E83B39923}" srcOrd="0" destOrd="0" presId="urn:microsoft.com/office/officeart/2005/8/layout/radial5"/>
    <dgm:cxn modelId="{030C6204-F216-4E1A-BE37-D1B806306CE6}" type="presParOf" srcId="{2CE99F02-6992-47AE-9F00-5E3083EC7117}" destId="{D09F9B48-CB42-4D1F-AF33-F4FD8A5FF9B9}" srcOrd="10" destOrd="0" presId="urn:microsoft.com/office/officeart/2005/8/layout/radial5"/>
    <dgm:cxn modelId="{D491769E-9C11-4096-85E9-14BC18677558}" type="presParOf" srcId="{2CE99F02-6992-47AE-9F00-5E3083EC7117}" destId="{601EE88A-F7E9-4B90-A3EB-807BFDB96946}" srcOrd="11" destOrd="0" presId="urn:microsoft.com/office/officeart/2005/8/layout/radial5"/>
    <dgm:cxn modelId="{27B2E269-2063-4364-A61E-4C2534A84B7A}" type="presParOf" srcId="{601EE88A-F7E9-4B90-A3EB-807BFDB96946}" destId="{BF21DFFD-DF0C-46AC-8438-23D0DF01F521}" srcOrd="0" destOrd="0" presId="urn:microsoft.com/office/officeart/2005/8/layout/radial5"/>
    <dgm:cxn modelId="{0A7071AA-D6C5-4872-83F5-FAE1D080C3B9}" type="presParOf" srcId="{2CE99F02-6992-47AE-9F00-5E3083EC7117}" destId="{64138F27-4814-46CB-88EF-B1B71C21D65D}" srcOrd="12" destOrd="0" presId="urn:microsoft.com/office/officeart/2005/8/layout/radial5"/>
    <dgm:cxn modelId="{D23F9660-4C2E-4B46-BDF5-CCAADF3114B1}" type="presParOf" srcId="{2CE99F02-6992-47AE-9F00-5E3083EC7117}" destId="{B996E600-5247-46CD-B6E7-6B317B0E3C36}" srcOrd="13" destOrd="0" presId="urn:microsoft.com/office/officeart/2005/8/layout/radial5"/>
    <dgm:cxn modelId="{7ACC001B-98E9-47AB-9DF4-0092273364F2}" type="presParOf" srcId="{B996E600-5247-46CD-B6E7-6B317B0E3C36}" destId="{991FCCCA-A36B-4FB5-9340-44372F6C5F08}" srcOrd="0" destOrd="0" presId="urn:microsoft.com/office/officeart/2005/8/layout/radial5"/>
    <dgm:cxn modelId="{8628AFF2-DD4D-4A3F-86E1-5C15D650BC89}" type="presParOf" srcId="{2CE99F02-6992-47AE-9F00-5E3083EC7117}" destId="{69331F7A-C9B6-4AF5-AD46-08AF1156A1EF}" srcOrd="14" destOrd="0" presId="urn:microsoft.com/office/officeart/2005/8/layout/radial5"/>
    <dgm:cxn modelId="{220753D0-FB62-41F2-8100-480A20286E73}" type="presParOf" srcId="{2CE99F02-6992-47AE-9F00-5E3083EC7117}" destId="{E91C3271-C8EB-45B5-A44C-E2192B64B121}" srcOrd="15" destOrd="0" presId="urn:microsoft.com/office/officeart/2005/8/layout/radial5"/>
    <dgm:cxn modelId="{41F1E8EE-A6E7-469B-88E7-BF74335D7B0F}" type="presParOf" srcId="{E91C3271-C8EB-45B5-A44C-E2192B64B121}" destId="{CE818444-D65A-4A29-9548-1054D9F1BF1F}" srcOrd="0" destOrd="0" presId="urn:microsoft.com/office/officeart/2005/8/layout/radial5"/>
    <dgm:cxn modelId="{E92D5C48-7A70-488B-B398-334A039D269F}" type="presParOf" srcId="{2CE99F02-6992-47AE-9F00-5E3083EC7117}" destId="{5901F6A5-0E1A-4D2C-B21A-A491522BBD86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культуры – 27,4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8,7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транспортной системы – 164,3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физической культуры и спорта – 11,3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8E7AF0AF-3BB9-4B55-B4A0-2D512278AFAE}">
      <dgm:prSet phldrT="[Текст]" custT="1"/>
      <dgm:spPr>
        <a:solidFill>
          <a:srgbClr val="9933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Управление и распоряжение муниципальным имуществом – 1,0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133AE1D0-0063-43D5-B84B-755A250A2335}" type="parTrans" cxnId="{0A7D607B-BD26-4C81-A4EF-E36619C2043E}">
      <dgm:prSet/>
      <dgm:spPr/>
      <dgm:t>
        <a:bodyPr/>
        <a:lstStyle/>
        <a:p>
          <a:endParaRPr lang="ru-RU"/>
        </a:p>
      </dgm:t>
    </dgm:pt>
    <dgm:pt modelId="{0561EF36-19C4-45EF-8278-65530FFAEAFD}" type="sibTrans" cxnId="{0A7D607B-BD26-4C81-A4EF-E36619C2043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Обеспечение качественными жилищно-коммунальными услугами и благоустройство территории Аксайского городского поселения – 126,4 млн. руб.</a:t>
          </a:r>
          <a:endParaRPr lang="ru-RU" sz="1400" dirty="0">
            <a:solidFill>
              <a:schemeClr val="tx1"/>
            </a:solidFill>
          </a:endParaRP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0EC0CD56-F59A-4963-9316-DBBC9975CCDF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муниципального управления и гражданского общества – 0,3 млн.руб.</a:t>
          </a:r>
          <a:endParaRPr lang="ru-RU" dirty="0">
            <a:solidFill>
              <a:schemeClr val="tx1"/>
            </a:solidFill>
          </a:endParaRPr>
        </a:p>
      </dgm:t>
    </dgm:pt>
    <dgm:pt modelId="{CC0B18DE-25B3-4EF7-8096-B804FE032E7D}" type="parTrans" cxnId="{CB305D14-CBB1-4AEF-9349-9EE4C820AFDB}">
      <dgm:prSet/>
      <dgm:spPr/>
      <dgm:t>
        <a:bodyPr/>
        <a:lstStyle/>
        <a:p>
          <a:endParaRPr lang="ru-RU"/>
        </a:p>
      </dgm:t>
    </dgm:pt>
    <dgm:pt modelId="{1F309C81-87AE-4621-87F4-B81BFA5C32FD}" type="sibTrans" cxnId="{CB305D14-CBB1-4AEF-9349-9EE4C820AFDB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Обеспечение общественного порядка и противодействие преступности – 1,2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Информационное общество – 2,2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Энергоэффективность и повышение энергосбережения – 0,1 млн. руб.</a:t>
          </a:r>
          <a:endParaRPr lang="ru-RU" sz="1400" dirty="0">
            <a:solidFill>
              <a:schemeClr val="tx1"/>
            </a:solidFill>
          </a:endParaRP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Градостроительная политика поселения – 2,8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566B6B95-F155-4899-885A-691C10854A0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Молодежь Аксая – 0,4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BD1B4097-CA4D-4982-BA8A-15B71644A3B6}" type="parTrans" cxnId="{40BE1F22-6B7B-4585-A269-CA77376A9ADB}">
      <dgm:prSet/>
      <dgm:spPr/>
      <dgm:t>
        <a:bodyPr/>
        <a:lstStyle/>
        <a:p>
          <a:endParaRPr lang="ru-RU"/>
        </a:p>
      </dgm:t>
    </dgm:pt>
    <dgm:pt modelId="{B2ACAEDE-EAE5-4D5A-AFD3-7CC8F7A84E6F}" type="sibTrans" cxnId="{40BE1F22-6B7B-4585-A269-CA77376A9ADB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CC0066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Доступная среда – 0,1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D35E5-7FF6-4863-9C50-D276C4C34428}" type="pres">
      <dgm:prSet presAssocID="{2C00CD5D-A14E-4C7E-8947-82820C2A11D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3" custScaleX="19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3" custLinFactNeighborX="2977" custLinFactNeighborY="-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0925-7F4B-4715-B35C-E25843D83013}" type="pres">
      <dgm:prSet presAssocID="{55E7F30B-E026-44B0-983F-9B7CB102BE5A}" presName="sibTrans" presStyleCnt="0"/>
      <dgm:spPr/>
    </dgm:pt>
    <dgm:pt modelId="{7E153FB7-17BA-408E-A47E-38AD0FF2EF5B}" type="pres">
      <dgm:prSet presAssocID="{8E7AF0AF-3BB9-4B55-B4A0-2D512278AFAE}" presName="node" presStyleLbl="node1" presStyleIdx="4" presStyleCnt="13" custLinFactNeighborX="4432" custLinFactNeighborY="-6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CCEA4-7BDB-4936-BF9B-27EB1E675DD3}" type="pres">
      <dgm:prSet presAssocID="{0561EF36-19C4-45EF-8278-65530FFAEAFD}" presName="sibTrans" presStyleCnt="0"/>
      <dgm:spPr/>
    </dgm:pt>
    <dgm:pt modelId="{98BB987E-D803-4E76-A21F-5335E5FB9819}" type="pres">
      <dgm:prSet presAssocID="{0EC0CD56-F59A-4963-9316-DBBC9975CCDF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679CC-3474-42A0-BF17-4B47CE0C472B}" type="pres">
      <dgm:prSet presAssocID="{1F309C81-87AE-4621-87F4-B81BFA5C32FD}" presName="sibTrans" presStyleCnt="0"/>
      <dgm:spPr/>
    </dgm:pt>
    <dgm:pt modelId="{B4F7B669-F4FF-4B98-8884-697A144FFF58}" type="pres">
      <dgm:prSet presAssocID="{EB00B837-C75F-4DEE-B8AC-731BE760F655}" presName="node" presStyleLbl="node1" presStyleIdx="6" presStyleCnt="13" custScaleY="10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7" presStyleCnt="13" custLinFactNeighborX="-435" custLinFactNeighborY="-3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B2DDF-44F4-4FF4-9F5E-08B88A06F28B}" type="pres">
      <dgm:prSet presAssocID="{22F1DA5F-1A2D-41E1-8BC0-3EAB52921D0B}" presName="sibTrans" presStyleCnt="0"/>
      <dgm:spPr/>
    </dgm:pt>
    <dgm:pt modelId="{212F5B42-D676-4B43-BFA8-45E7CF5CA88F}" type="pres">
      <dgm:prSet presAssocID="{566B6B95-F155-4899-885A-691C10854A0B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5C31E-4E17-4F68-8762-6CC5C1B25036}" type="pres">
      <dgm:prSet presAssocID="{B2ACAEDE-EAE5-4D5A-AFD3-7CC8F7A84E6F}" presName="sibTrans" presStyleCnt="0"/>
      <dgm:spPr/>
    </dgm:pt>
    <dgm:pt modelId="{E9927A17-D192-40B3-810E-B15C09D5B53F}" type="pres">
      <dgm:prSet presAssocID="{280A8E3D-4693-4776-B1CA-0EAE74EC4D97}" presName="node" presStyleLbl="node1" presStyleIdx="11" presStyleCnt="13" custScaleX="109918" custScaleY="138501" custLinFactNeighborX="48265" custLinFactNeighborY="-6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12" presStyleCnt="13" custScaleX="156333" custScaleY="130680" custLinFactNeighborX="61527" custLinFactNeighborY="-6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807BF1-36AE-4004-8183-77603D222E62}" type="presOf" srcId="{2C00CD5D-A14E-4C7E-8947-82820C2A11D8}" destId="{3ECD35E5-7FF6-4863-9C50-D276C4C34428}" srcOrd="0" destOrd="0" presId="urn:microsoft.com/office/officeart/2005/8/layout/default#1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0A7D607B-BD26-4C81-A4EF-E36619C2043E}" srcId="{2DAE9A4F-5992-42A6-9CDC-4E6C63700D02}" destId="{8E7AF0AF-3BB9-4B55-B4A0-2D512278AFAE}" srcOrd="4" destOrd="0" parTransId="{133AE1D0-0063-43D5-B84B-755A250A2335}" sibTransId="{0561EF36-19C4-45EF-8278-65530FFAEAFD}"/>
    <dgm:cxn modelId="{25838BCC-C946-4ADB-9C5A-594353A192CA}" srcId="{2DAE9A4F-5992-42A6-9CDC-4E6C63700D02}" destId="{63B58E15-4D8E-44BA-9EB5-0A775DAD643D}" srcOrd="7" destOrd="0" parTransId="{413A47FD-E07B-4063-939F-3F1B50714A01}" sibTransId="{F42F31AB-5A7C-4914-9CE5-CBB76931FFB9}"/>
    <dgm:cxn modelId="{4994FC5D-8E01-4B37-B8C9-3095AA3D465F}" srcId="{2DAE9A4F-5992-42A6-9CDC-4E6C63700D02}" destId="{FCEB631C-2B42-4981-9CCA-EB559EB9A833}" srcOrd="12" destOrd="0" parTransId="{8344573F-E0FA-4645-A9EE-700528D1470C}" sibTransId="{6EAE0A37-5B15-42A7-B1DD-30D53EA64A3D}"/>
    <dgm:cxn modelId="{8D5E9139-1E0A-4D4A-8F5D-007482E14F7B}" srcId="{2DAE9A4F-5992-42A6-9CDC-4E6C63700D02}" destId="{C5FAD071-4726-438B-9599-2C709D92468F}" srcOrd="8" destOrd="0" parTransId="{15644F06-4E7E-4446-A027-1B7E975F5885}" sibTransId="{1DA091A2-8DC6-470C-93A7-A812BA9CC788}"/>
    <dgm:cxn modelId="{F3453160-FCBE-45B7-A143-72CF62DA6498}" srcId="{2DAE9A4F-5992-42A6-9CDC-4E6C63700D02}" destId="{280A8E3D-4693-4776-B1CA-0EAE74EC4D97}" srcOrd="11" destOrd="0" parTransId="{8A1B8BA8-9F49-4B69-8333-D85183FB781B}" sibTransId="{296F7096-B18D-43AA-BC97-77DBADD80AD9}"/>
    <dgm:cxn modelId="{5AB2AF88-EF3C-460A-B4D7-600842A5F677}" type="presOf" srcId="{2DAE9A4F-5992-42A6-9CDC-4E6C63700D02}" destId="{4E8CAD85-FDEC-4995-99C5-B31B0D7A34FB}" srcOrd="0" destOrd="0" presId="urn:microsoft.com/office/officeart/2005/8/layout/default#1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F71229EA-A7FC-4DCE-8979-6E1DC6E80418}" type="presOf" srcId="{63B58E15-4D8E-44BA-9EB5-0A775DAD643D}" destId="{EBCD320B-44EF-4FA2-AD51-AA6FAE0A223E}" srcOrd="0" destOrd="0" presId="urn:microsoft.com/office/officeart/2005/8/layout/default#1"/>
    <dgm:cxn modelId="{043BCBD3-B1F1-4869-BFB9-B7E3ABA9893A}" type="presOf" srcId="{9F1A019D-25E1-40F4-9DB0-1A9D852D0D9E}" destId="{8EA93272-2A0A-4C95-AA70-97F36CD1FE39}" srcOrd="0" destOrd="0" presId="urn:microsoft.com/office/officeart/2005/8/layout/default#1"/>
    <dgm:cxn modelId="{AA0DFB8C-E8AC-4418-BEC9-93A017BA398F}" type="presOf" srcId="{EB00B837-C75F-4DEE-B8AC-731BE760F655}" destId="{B4F7B669-F4FF-4B98-8884-697A144FFF58}" srcOrd="0" destOrd="0" presId="urn:microsoft.com/office/officeart/2005/8/layout/default#1"/>
    <dgm:cxn modelId="{71F150E9-0518-4C67-B591-80F78388796A}" type="presOf" srcId="{07C3369A-F613-449C-B2C8-8A85A4F27510}" destId="{0C1111F2-F238-4EFE-9008-C83A2DEE9C9D}" srcOrd="0" destOrd="0" presId="urn:microsoft.com/office/officeart/2005/8/layout/default#1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335EA3DE-4706-40D6-92CF-9CC87880ECA6}" type="presOf" srcId="{280A8E3D-4693-4776-B1CA-0EAE74EC4D97}" destId="{E9927A17-D192-40B3-810E-B15C09D5B53F}" srcOrd="0" destOrd="0" presId="urn:microsoft.com/office/officeart/2005/8/layout/default#1"/>
    <dgm:cxn modelId="{9E326A2C-9D12-42DD-B2B7-2E01F9BE6C55}" type="presOf" srcId="{8E7AF0AF-3BB9-4B55-B4A0-2D512278AFAE}" destId="{7E153FB7-17BA-408E-A47E-38AD0FF2EF5B}" srcOrd="0" destOrd="0" presId="urn:microsoft.com/office/officeart/2005/8/layout/default#1"/>
    <dgm:cxn modelId="{144830CF-4522-44E6-AC7B-637403C06CF3}" type="presOf" srcId="{FCEB631C-2B42-4981-9CCA-EB559EB9A833}" destId="{C3B35FAD-2039-4D5B-A11E-E081AB722B7F}" srcOrd="0" destOrd="0" presId="urn:microsoft.com/office/officeart/2005/8/layout/default#1"/>
    <dgm:cxn modelId="{84BC91F4-8A2A-4336-BBD5-9D53F1DEBDFC}" type="presOf" srcId="{ECBDB368-A79E-4FFB-810F-7AB24FF83701}" destId="{FC3520D1-BE0B-4336-86EB-51F2E0767A98}" srcOrd="0" destOrd="0" presId="urn:microsoft.com/office/officeart/2005/8/layout/default#1"/>
    <dgm:cxn modelId="{80BAF48A-79F8-497E-8504-F5834A356B85}" srcId="{2DAE9A4F-5992-42A6-9CDC-4E6C63700D02}" destId="{EB00B837-C75F-4DEE-B8AC-731BE760F655}" srcOrd="6" destOrd="0" parTransId="{83FA3426-5CB0-4962-90C8-3965D308FD84}" sibTransId="{53C1451C-7DC0-4BE8-807F-38AAE0048176}"/>
    <dgm:cxn modelId="{40BE1F22-6B7B-4585-A269-CA77376A9ADB}" srcId="{2DAE9A4F-5992-42A6-9CDC-4E6C63700D02}" destId="{566B6B95-F155-4899-885A-691C10854A0B}" srcOrd="10" destOrd="0" parTransId="{BD1B4097-CA4D-4982-BA8A-15B71644A3B6}" sibTransId="{B2ACAEDE-EAE5-4D5A-AFD3-7CC8F7A84E6F}"/>
    <dgm:cxn modelId="{1EEAFBC8-76CF-49A2-AEB7-77422E638951}" type="presOf" srcId="{390E7474-2999-4525-9D0B-189D4772EA44}" destId="{C22615B5-877B-4EDB-88E3-0D8839C0321A}" srcOrd="0" destOrd="0" presId="urn:microsoft.com/office/officeart/2005/8/layout/default#1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AA81E0D4-0152-42D7-A79C-7C2DAAAD7C3E}" srcId="{2DAE9A4F-5992-42A6-9CDC-4E6C63700D02}" destId="{9F1A019D-25E1-40F4-9DB0-1A9D852D0D9E}" srcOrd="9" destOrd="0" parTransId="{0B34CE5C-6DC8-46B0-87B0-B454EB750C2B}" sibTransId="{22F1DA5F-1A2D-41E1-8BC0-3EAB52921D0B}"/>
    <dgm:cxn modelId="{2476F64A-69E2-4086-A9DB-92EE6A0B8083}" type="presOf" srcId="{C5FAD071-4726-438B-9599-2C709D92468F}" destId="{CF1A7863-1A33-443A-AB71-16CF86956E27}" srcOrd="0" destOrd="0" presId="urn:microsoft.com/office/officeart/2005/8/layout/default#1"/>
    <dgm:cxn modelId="{21C94EC9-B9CA-4C4E-BC70-5AD6737EA21C}" type="presOf" srcId="{0EC0CD56-F59A-4963-9316-DBBC9975CCDF}" destId="{98BB987E-D803-4E76-A21F-5335E5FB9819}" srcOrd="0" destOrd="0" presId="urn:microsoft.com/office/officeart/2005/8/layout/default#1"/>
    <dgm:cxn modelId="{64C003CE-19BE-46F8-81F7-F4C8510BD142}" type="presOf" srcId="{566B6B95-F155-4899-885A-691C10854A0B}" destId="{212F5B42-D676-4B43-BFA8-45E7CF5CA88F}" srcOrd="0" destOrd="0" presId="urn:microsoft.com/office/officeart/2005/8/layout/default#1"/>
    <dgm:cxn modelId="{CB305D14-CBB1-4AEF-9349-9EE4C820AFDB}" srcId="{2DAE9A4F-5992-42A6-9CDC-4E6C63700D02}" destId="{0EC0CD56-F59A-4963-9316-DBBC9975CCDF}" srcOrd="5" destOrd="0" parTransId="{CC0B18DE-25B3-4EF7-8096-B804FE032E7D}" sibTransId="{1F309C81-87AE-4621-87F4-B81BFA5C32FD}"/>
    <dgm:cxn modelId="{69C48FD2-27ED-46A0-9A24-0AAF153B4861}" type="presParOf" srcId="{4E8CAD85-FDEC-4995-99C5-B31B0D7A34FB}" destId="{3ECD35E5-7FF6-4863-9C50-D276C4C34428}" srcOrd="0" destOrd="0" presId="urn:microsoft.com/office/officeart/2005/8/layout/default#1"/>
    <dgm:cxn modelId="{C105F97D-4476-404A-BE05-0712259CDC19}" type="presParOf" srcId="{4E8CAD85-FDEC-4995-99C5-B31B0D7A34FB}" destId="{B6748183-3F5A-4D9B-B496-9DE1248C2A0D}" srcOrd="1" destOrd="0" presId="urn:microsoft.com/office/officeart/2005/8/layout/default#1"/>
    <dgm:cxn modelId="{36C80341-CBE7-47A3-A41A-02D5B4E4A09E}" type="presParOf" srcId="{4E8CAD85-FDEC-4995-99C5-B31B0D7A34FB}" destId="{FC3520D1-BE0B-4336-86EB-51F2E0767A98}" srcOrd="2" destOrd="0" presId="urn:microsoft.com/office/officeart/2005/8/layout/default#1"/>
    <dgm:cxn modelId="{5B2D3830-F82A-4749-B0F3-58F0260B18DD}" type="presParOf" srcId="{4E8CAD85-FDEC-4995-99C5-B31B0D7A34FB}" destId="{A632EE93-C508-4B24-AF4C-97DBFD166577}" srcOrd="3" destOrd="0" presId="urn:microsoft.com/office/officeart/2005/8/layout/default#1"/>
    <dgm:cxn modelId="{A87C0763-1C0B-4FFC-89F0-A7F28CC1E543}" type="presParOf" srcId="{4E8CAD85-FDEC-4995-99C5-B31B0D7A34FB}" destId="{0C1111F2-F238-4EFE-9008-C83A2DEE9C9D}" srcOrd="4" destOrd="0" presId="urn:microsoft.com/office/officeart/2005/8/layout/default#1"/>
    <dgm:cxn modelId="{66F645AE-067A-4BA1-91FD-5E5AE357D882}" type="presParOf" srcId="{4E8CAD85-FDEC-4995-99C5-B31B0D7A34FB}" destId="{4A799A43-D1DA-4B5C-8175-F8F5BB1567EB}" srcOrd="5" destOrd="0" presId="urn:microsoft.com/office/officeart/2005/8/layout/default#1"/>
    <dgm:cxn modelId="{2C3ABAFD-4E09-435E-A37C-28134BE5C593}" type="presParOf" srcId="{4E8CAD85-FDEC-4995-99C5-B31B0D7A34FB}" destId="{C22615B5-877B-4EDB-88E3-0D8839C0321A}" srcOrd="6" destOrd="0" presId="urn:microsoft.com/office/officeart/2005/8/layout/default#1"/>
    <dgm:cxn modelId="{13C752B0-A134-4EEF-ABFC-DE14F0E419C5}" type="presParOf" srcId="{4E8CAD85-FDEC-4995-99C5-B31B0D7A34FB}" destId="{048F0925-7F4B-4715-B35C-E25843D83013}" srcOrd="7" destOrd="0" presId="urn:microsoft.com/office/officeart/2005/8/layout/default#1"/>
    <dgm:cxn modelId="{0CBD120D-CAB9-41C6-83C1-4EF29F62FCF7}" type="presParOf" srcId="{4E8CAD85-FDEC-4995-99C5-B31B0D7A34FB}" destId="{7E153FB7-17BA-408E-A47E-38AD0FF2EF5B}" srcOrd="8" destOrd="0" presId="urn:microsoft.com/office/officeart/2005/8/layout/default#1"/>
    <dgm:cxn modelId="{6565B958-2AD5-4047-879D-BFD6927C088A}" type="presParOf" srcId="{4E8CAD85-FDEC-4995-99C5-B31B0D7A34FB}" destId="{F5ACCEA4-7BDB-4936-BF9B-27EB1E675DD3}" srcOrd="9" destOrd="0" presId="urn:microsoft.com/office/officeart/2005/8/layout/default#1"/>
    <dgm:cxn modelId="{4B9CECA5-BEE4-495B-896B-67E68FBF38B3}" type="presParOf" srcId="{4E8CAD85-FDEC-4995-99C5-B31B0D7A34FB}" destId="{98BB987E-D803-4E76-A21F-5335E5FB9819}" srcOrd="10" destOrd="0" presId="urn:microsoft.com/office/officeart/2005/8/layout/default#1"/>
    <dgm:cxn modelId="{1CB8F1B7-33B2-41E2-9B6E-216B92A3E642}" type="presParOf" srcId="{4E8CAD85-FDEC-4995-99C5-B31B0D7A34FB}" destId="{977679CC-3474-42A0-BF17-4B47CE0C472B}" srcOrd="11" destOrd="0" presId="urn:microsoft.com/office/officeart/2005/8/layout/default#1"/>
    <dgm:cxn modelId="{2BEEAB71-87B6-480A-9734-1A6D877730E9}" type="presParOf" srcId="{4E8CAD85-FDEC-4995-99C5-B31B0D7A34FB}" destId="{B4F7B669-F4FF-4B98-8884-697A144FFF58}" srcOrd="12" destOrd="0" presId="urn:microsoft.com/office/officeart/2005/8/layout/default#1"/>
    <dgm:cxn modelId="{03C151F3-46D7-454F-BB53-003B0C87C414}" type="presParOf" srcId="{4E8CAD85-FDEC-4995-99C5-B31B0D7A34FB}" destId="{07B0AC78-7BA4-4950-8A7C-6DA6EAEADFC2}" srcOrd="13" destOrd="0" presId="urn:microsoft.com/office/officeart/2005/8/layout/default#1"/>
    <dgm:cxn modelId="{C86A7115-51C5-4FAB-9846-20347C39A105}" type="presParOf" srcId="{4E8CAD85-FDEC-4995-99C5-B31B0D7A34FB}" destId="{EBCD320B-44EF-4FA2-AD51-AA6FAE0A223E}" srcOrd="14" destOrd="0" presId="urn:microsoft.com/office/officeart/2005/8/layout/default#1"/>
    <dgm:cxn modelId="{E9A9F0AC-3554-4C80-87D9-9BB01F67C3ED}" type="presParOf" srcId="{4E8CAD85-FDEC-4995-99C5-B31B0D7A34FB}" destId="{6E23CD1B-690B-4A61-A89E-89F7FF09B209}" srcOrd="15" destOrd="0" presId="urn:microsoft.com/office/officeart/2005/8/layout/default#1"/>
    <dgm:cxn modelId="{8F59612E-18E3-4F06-A569-967D92E2AB0F}" type="presParOf" srcId="{4E8CAD85-FDEC-4995-99C5-B31B0D7A34FB}" destId="{CF1A7863-1A33-443A-AB71-16CF86956E27}" srcOrd="16" destOrd="0" presId="urn:microsoft.com/office/officeart/2005/8/layout/default#1"/>
    <dgm:cxn modelId="{E717BE31-0818-43FE-84FE-D8872C31B925}" type="presParOf" srcId="{4E8CAD85-FDEC-4995-99C5-B31B0D7A34FB}" destId="{61188A2B-664B-4A9D-A2E7-3B1C08ADFEF4}" srcOrd="17" destOrd="0" presId="urn:microsoft.com/office/officeart/2005/8/layout/default#1"/>
    <dgm:cxn modelId="{D38A186D-7C41-4629-943D-73A4CBCD662A}" type="presParOf" srcId="{4E8CAD85-FDEC-4995-99C5-B31B0D7A34FB}" destId="{8EA93272-2A0A-4C95-AA70-97F36CD1FE39}" srcOrd="18" destOrd="0" presId="urn:microsoft.com/office/officeart/2005/8/layout/default#1"/>
    <dgm:cxn modelId="{E20A45C3-84F5-4A88-9FFC-E844CAB9D9C5}" type="presParOf" srcId="{4E8CAD85-FDEC-4995-99C5-B31B0D7A34FB}" destId="{563B2DDF-44F4-4FF4-9F5E-08B88A06F28B}" srcOrd="19" destOrd="0" presId="urn:microsoft.com/office/officeart/2005/8/layout/default#1"/>
    <dgm:cxn modelId="{30356CD0-A654-4E4C-9BB1-F9F05C4CEEC0}" type="presParOf" srcId="{4E8CAD85-FDEC-4995-99C5-B31B0D7A34FB}" destId="{212F5B42-D676-4B43-BFA8-45E7CF5CA88F}" srcOrd="20" destOrd="0" presId="urn:microsoft.com/office/officeart/2005/8/layout/default#1"/>
    <dgm:cxn modelId="{8895430B-507C-487F-9086-45938ADD2A2F}" type="presParOf" srcId="{4E8CAD85-FDEC-4995-99C5-B31B0D7A34FB}" destId="{C225C31E-4E17-4F68-8762-6CC5C1B25036}" srcOrd="21" destOrd="0" presId="urn:microsoft.com/office/officeart/2005/8/layout/default#1"/>
    <dgm:cxn modelId="{1D11161F-0FC6-4218-992C-B00A62086A3F}" type="presParOf" srcId="{4E8CAD85-FDEC-4995-99C5-B31B0D7A34FB}" destId="{E9927A17-D192-40B3-810E-B15C09D5B53F}" srcOrd="22" destOrd="0" presId="urn:microsoft.com/office/officeart/2005/8/layout/default#1"/>
    <dgm:cxn modelId="{994A56FE-AD43-4F5E-B43A-0752B714F1CB}" type="presParOf" srcId="{4E8CAD85-FDEC-4995-99C5-B31B0D7A34FB}" destId="{AD1BEBC4-C8DE-43A3-B79F-5FFE282DDD6C}" srcOrd="23" destOrd="0" presId="urn:microsoft.com/office/officeart/2005/8/layout/default#1"/>
    <dgm:cxn modelId="{238A3D79-7FBA-4570-A467-70EE645A61D5}" type="presParOf" srcId="{4E8CAD85-FDEC-4995-99C5-B31B0D7A34FB}" destId="{C3B35FAD-2039-4D5B-A11E-E081AB722B7F}" srcOrd="2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0.05468</cdr:x>
      <cdr:y>0.3125</cdr:y>
    </cdr:from>
    <cdr:to>
      <cdr:x>0.13281</cdr:x>
      <cdr:y>0.36458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034" y="2143116"/>
          <a:ext cx="71438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0.8125</cdr:x>
      <cdr:y>0.08333</cdr:y>
    </cdr:from>
    <cdr:to>
      <cdr:x>0.96875</cdr:x>
      <cdr:y>0.14583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429520" y="571480"/>
          <a:ext cx="142876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0.08263</cdr:x>
      <cdr:y>0.2795</cdr:y>
    </cdr:from>
    <cdr:to>
      <cdr:x>0.19201</cdr:x>
      <cdr:y>0.342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5576" y="1916832"/>
          <a:ext cx="1000171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 smtClean="0"/>
        </a:p>
        <a:p xmlns:a="http://schemas.openxmlformats.org/drawingml/2006/main">
          <a:endParaRPr lang="ru-RU" sz="1600" dirty="0" smtClean="0"/>
        </a:p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0.09838</cdr:x>
      <cdr:y>0.71</cdr:y>
    </cdr:from>
    <cdr:to>
      <cdr:x>0.18432</cdr:x>
      <cdr:y>0.76209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99592" y="4869160"/>
          <a:ext cx="785835" cy="357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0.2165</cdr:x>
      <cdr:y>0.857</cdr:y>
    </cdr:from>
    <cdr:to>
      <cdr:x>0.3415</cdr:x>
      <cdr:y>0.92991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79712" y="5877272"/>
          <a:ext cx="1143000" cy="5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0.2795</cdr:x>
      <cdr:y>0.2165</cdr:y>
    </cdr:from>
    <cdr:to>
      <cdr:x>0.38107</cdr:x>
      <cdr:y>0.25817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55776" y="1484784"/>
          <a:ext cx="928756" cy="285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0.53937</cdr:x>
      <cdr:y>0.185</cdr:y>
    </cdr:from>
    <cdr:to>
      <cdr:x>0.64875</cdr:x>
      <cdr:y>0.23708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932040" y="1268760"/>
          <a:ext cx="1000171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 smtClean="0"/>
        </a:p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</cdr:x>
      <cdr:y>1.59625E-7</cdr:y>
    </cdr:from>
    <cdr:to>
      <cdr:x>0.9918</cdr:x>
      <cdr:y>0.08352</cdr:y>
    </cdr:to>
    <cdr:sp macro="" textlink="">
      <cdr:nvSpPr>
        <cdr:cNvPr id="11" name="TextBox 6"/>
        <cdr:cNvSpPr txBox="1"/>
      </cdr:nvSpPr>
      <cdr:spPr>
        <a:xfrm xmlns:a="http://schemas.openxmlformats.org/drawingml/2006/main">
          <a:off x="0" y="1"/>
          <a:ext cx="842726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Структура расходов на 2017 год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568" cy="511891"/>
          </a:xfrm>
          <a:prstGeom prst="rect">
            <a:avLst/>
          </a:prstGeom>
        </p:spPr>
        <p:txBody>
          <a:bodyPr vert="horz" lIns="93618" tIns="46809" rIns="93618" bIns="468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5442" y="1"/>
            <a:ext cx="3078568" cy="511891"/>
          </a:xfrm>
          <a:prstGeom prst="rect">
            <a:avLst/>
          </a:prstGeom>
        </p:spPr>
        <p:txBody>
          <a:bodyPr vert="horz" lIns="93618" tIns="46809" rIns="93618" bIns="46809" rtlCol="0"/>
          <a:lstStyle>
            <a:lvl1pPr algn="r">
              <a:defRPr sz="1200"/>
            </a:lvl1pPr>
          </a:lstStyle>
          <a:p>
            <a:fld id="{D9E0674C-5686-473C-9832-BD0395950D9F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8" tIns="46809" rIns="93618" bIns="468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566" y="4862156"/>
            <a:ext cx="5684520" cy="4607016"/>
          </a:xfrm>
          <a:prstGeom prst="rect">
            <a:avLst/>
          </a:prstGeom>
        </p:spPr>
        <p:txBody>
          <a:bodyPr vert="horz" lIns="93618" tIns="46809" rIns="93618" bIns="4680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2695"/>
            <a:ext cx="3078568" cy="511890"/>
          </a:xfrm>
          <a:prstGeom prst="rect">
            <a:avLst/>
          </a:prstGeom>
        </p:spPr>
        <p:txBody>
          <a:bodyPr vert="horz" lIns="93618" tIns="46809" rIns="93618" bIns="468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5442" y="9722695"/>
            <a:ext cx="3078568" cy="511890"/>
          </a:xfrm>
          <a:prstGeom prst="rect">
            <a:avLst/>
          </a:prstGeom>
        </p:spPr>
        <p:txBody>
          <a:bodyPr vert="horz" lIns="93618" tIns="46809" rIns="93618" bIns="46809" rtlCol="0" anchor="b"/>
          <a:lstStyle>
            <a:lvl1pPr algn="r">
              <a:defRPr sz="1200"/>
            </a:lvl1pPr>
          </a:lstStyle>
          <a:p>
            <a:fld id="{213E9B11-412C-4F50-9324-91D28D1E7D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6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66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95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541FA171-7AF5-4F13-8129-3CBD2AB42B1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E034DFC-E9AF-4B1A-96DC-09DDC3157519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53451B-F088-4891-9CD7-4FB569A30553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9C9389-8DD2-447C-886B-BFA1D3B71CB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81BA9-095B-4965-8BE9-ACE2F64BCA9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94F1D-3482-4E22-A420-D4DF7D8790E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E94246-2844-4446-9427-6974B5C0308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0BACBD-C4DA-4223-870C-11AF100BCE7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36DA516C-1020-4C12-8569-F1D76C28DBCC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9BF9E07-670A-41A4-829B-2CBB9FE6F534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2866C1-AE1F-4FF8-BA3F-7133ED4CA8C3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768EA5A3-70CE-4026-9F88-64D16C31041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253DAB-4D5C-46FF-BA09-FD94ED91F5E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C7A747AF-77D1-47C6-97C5-AEC63F85880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A88B3C-5F99-4845-BDC7-91F9CB38C5B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D4F0C3-53BE-46BA-8F05-0D9E579796F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5632AC-4812-481B-9389-DFB1920FABD1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B8C72E-374F-4F08-91DC-9A548A28FC1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B092AD44-A387-42B6-ACAC-22D96678160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B0B3AE5-EA21-4BE3-8019-9AF2214CEA2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A74002C-0997-487B-8720-9A3155C2125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15.06.2017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63D692A-8015-4427-B990-476B2DFA702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5D27C09-9D31-4806-8C2E-05443FFD3521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840E29B-8311-4623-A08C-482FDB31A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БЮДЖЕТ ДЛЯ ГРАЖДАН</a:t>
            </a:r>
            <a:endParaRPr lang="ru-RU" dirty="0"/>
          </a:p>
        </p:txBody>
      </p:sp>
      <p:pic>
        <p:nvPicPr>
          <p:cNvPr id="4" name="Содержимое 3" descr="Герб_Аксай_цвет_new.w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97180" y="1646238"/>
            <a:ext cx="2749640" cy="452596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50834009"/>
              </p:ext>
            </p:extLst>
          </p:nvPr>
        </p:nvGraphicFramePr>
        <p:xfrm>
          <a:off x="323528" y="332656"/>
          <a:ext cx="849694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/>
        </p:nvGraphicFramePr>
        <p:xfrm>
          <a:off x="611560" y="1700808"/>
          <a:ext cx="81369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0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2017 год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1560" y="4941168"/>
            <a:ext cx="1728192" cy="1512168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Городские леса – 0,2 млн.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Доля программных расходов в общем объеме расходов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факт 2015 год       план  2016 год         план 2017 год</a:t>
            </a:r>
            <a:endParaRPr lang="ru-RU" sz="2400" dirty="0"/>
          </a:p>
        </p:txBody>
      </p:sp>
      <p:sp>
        <p:nvSpPr>
          <p:cNvPr id="12" name="Овал 11"/>
          <p:cNvSpPr/>
          <p:nvPr/>
        </p:nvSpPr>
        <p:spPr>
          <a:xfrm>
            <a:off x="971600" y="2636912"/>
            <a:ext cx="2088232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312,5млн.руб.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979712" y="3717032"/>
            <a:ext cx="1512168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33,4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572000" y="3573016"/>
            <a:ext cx="1512168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33,0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491880" y="2564904"/>
            <a:ext cx="194421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325,8млн.руб.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940152" y="2492896"/>
            <a:ext cx="1944216" cy="13464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346,4млн.руб.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7092280" y="3645024"/>
            <a:ext cx="1512168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28,8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39552" y="4725144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39552" y="5373216"/>
            <a:ext cx="43204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59633" y="4721662"/>
            <a:ext cx="7344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- расходы бюджета поселения, формируемые в рамках муниципальных программ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15616" y="544522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непрограммные</a:t>
            </a:r>
            <a:r>
              <a:rPr lang="ru-RU" dirty="0" smtClean="0"/>
              <a:t> расходы бюджета поселения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Объем капитальных вложений в объекты муниципальной собственности    </a:t>
            </a:r>
            <a:r>
              <a:rPr lang="ru-RU" sz="1400" dirty="0" smtClean="0"/>
              <a:t>млн.руб.</a:t>
            </a:r>
            <a:endParaRPr lang="ru-RU" sz="1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 noGrp="1"/>
          </p:cNvGraphicFramePr>
          <p:nvPr/>
        </p:nvGraphicFramePr>
        <p:xfrm>
          <a:off x="827584" y="1412776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ОСНОВНЫЕ ПАРАМЕТРЫ БЮДЖЕТА НА 2017 год</a:t>
            </a:r>
            <a:endParaRPr lang="ru-RU" sz="32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467544" y="1628800"/>
            <a:ext cx="1944216" cy="1224136"/>
          </a:xfrm>
          <a:prstGeom prst="homePlate">
            <a:avLst/>
          </a:prstGeom>
          <a:solidFill>
            <a:srgbClr val="00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Налоговые доходы – 257,8 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67544" y="3140968"/>
            <a:ext cx="1944216" cy="1224136"/>
          </a:xfrm>
          <a:prstGeom prst="homePlate">
            <a:avLst/>
          </a:prstGeom>
          <a:solidFill>
            <a:srgbClr val="00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Неналоговые доходы – 37,3млн.руб.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467544" y="4725144"/>
            <a:ext cx="2016224" cy="1368152"/>
          </a:xfrm>
          <a:prstGeom prst="homePlate">
            <a:avLst>
              <a:gd name="adj" fmla="val 33056"/>
            </a:avLst>
          </a:prstGeom>
          <a:solidFill>
            <a:srgbClr val="99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Безвозмездные поступления – 1,3 млн.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622852" y="3368282"/>
            <a:ext cx="4736033" cy="8580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 бюджета Аксайского городского поселения – 296,4 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3815916" y="3392996"/>
            <a:ext cx="4752528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 бюджета Аксайского городского поселения – 375,2 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Выноска со стрелками влево/вправо 14"/>
          <p:cNvSpPr/>
          <p:nvPr/>
        </p:nvSpPr>
        <p:spPr>
          <a:xfrm>
            <a:off x="3419872" y="2708920"/>
            <a:ext cx="2304256" cy="2088232"/>
          </a:xfrm>
          <a:prstGeom prst="left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Бюджет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 flipH="1">
            <a:off x="6660232" y="1628800"/>
            <a:ext cx="2016224" cy="936104"/>
          </a:xfrm>
          <a:prstGeom prst="homePlate">
            <a:avLst/>
          </a:prstGeom>
          <a:solidFill>
            <a:srgbClr val="66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на ЖКХ – 149,0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 flipH="1">
            <a:off x="6660232" y="2708920"/>
            <a:ext cx="2016224" cy="1152128"/>
          </a:xfrm>
          <a:prstGeom prst="homePlate">
            <a:avLst>
              <a:gd name="adj" fmla="val 39939"/>
            </a:avLst>
          </a:prstGeom>
          <a:solidFill>
            <a:srgbClr val="99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на дорожное хозяйство – 141,9млн.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 flipH="1">
            <a:off x="6660232" y="4005064"/>
            <a:ext cx="2016224" cy="1080120"/>
          </a:xfrm>
          <a:prstGeom prst="homePlate">
            <a:avLst/>
          </a:prstGeom>
          <a:solidFill>
            <a:srgbClr val="66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Культура– 27,7 млн.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 flipH="1">
            <a:off x="6660232" y="5301208"/>
            <a:ext cx="2016224" cy="864096"/>
          </a:xfrm>
          <a:prstGeom prst="homePlat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Прочие расходы – 56,6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35896" y="1484784"/>
            <a:ext cx="1872208" cy="1080120"/>
          </a:xfrm>
          <a:prstGeom prst="rect">
            <a:avLst/>
          </a:prstGeom>
          <a:solidFill>
            <a:srgbClr val="FF66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в расчете на 1 человека -6690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35896" y="5013176"/>
            <a:ext cx="1944216" cy="1152128"/>
          </a:xfrm>
          <a:prstGeom prst="rect">
            <a:avLst/>
          </a:prstGeom>
          <a:solidFill>
            <a:srgbClr val="D6009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Расхода в расчете на 1 человека -8469 руб.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572561" cy="4824536"/>
          </a:xfr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i="1" dirty="0" smtClean="0">
                <a:solidFill>
                  <a:schemeClr val="tx1"/>
                </a:solidFill>
                <a:latin typeface="Impact" pitchFamily="34" charset="0"/>
                <a:cs typeface="Times New Roman" pitchFamily="18" charset="0"/>
              </a:rPr>
              <a:t>О бюджете </a:t>
            </a:r>
            <a:r>
              <a:rPr lang="ru-RU" sz="6000" i="1" dirty="0" err="1" smtClean="0">
                <a:solidFill>
                  <a:schemeClr val="tx1"/>
                </a:solidFill>
                <a:latin typeface="Impact" pitchFamily="34" charset="0"/>
                <a:cs typeface="Times New Roman" pitchFamily="18" charset="0"/>
              </a:rPr>
              <a:t>Аксайкого</a:t>
            </a:r>
            <a:r>
              <a:rPr lang="ru-RU" sz="6000" i="1" dirty="0" smtClean="0">
                <a:solidFill>
                  <a:schemeClr val="tx1"/>
                </a:solidFill>
                <a:latin typeface="Impact" pitchFamily="34" charset="0"/>
                <a:cs typeface="Times New Roman" pitchFamily="18" charset="0"/>
              </a:rPr>
              <a:t> городского поселения</a:t>
            </a:r>
            <a:br>
              <a:rPr lang="ru-RU" sz="6000" i="1" dirty="0" smtClean="0">
                <a:solidFill>
                  <a:schemeClr val="tx1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6000" i="1" dirty="0" smtClean="0">
                <a:solidFill>
                  <a:schemeClr val="tx1"/>
                </a:solidFill>
                <a:latin typeface="Impact" pitchFamily="34" charset="0"/>
                <a:cs typeface="Times New Roman" pitchFamily="18" charset="0"/>
              </a:rPr>
              <a:t>на 2017 год и плановый период 2018 и 2019 годов</a:t>
            </a:r>
            <a:endParaRPr lang="ru-RU" sz="6000" i="1" dirty="0">
              <a:solidFill>
                <a:schemeClr val="tx1"/>
              </a:solidFill>
              <a:latin typeface="Impact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028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476672"/>
          <a:ext cx="8640960" cy="6048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188640"/>
            <a:ext cx="6643734" cy="79208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Основные характеристики проекта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бюджета Аксайского городского поселения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5272" y="692696"/>
            <a:ext cx="1428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191457"/>
              </p:ext>
            </p:extLst>
          </p:nvPr>
        </p:nvGraphicFramePr>
        <p:xfrm>
          <a:off x="457200" y="1646238"/>
          <a:ext cx="8147248" cy="4807099"/>
        </p:xfrm>
        <a:graphic>
          <a:graphicData uri="http://schemas.openxmlformats.org/drawingml/2006/table">
            <a:tbl>
              <a:tblPr/>
              <a:tblGrid>
                <a:gridCol w="2002728"/>
                <a:gridCol w="1828413"/>
                <a:gridCol w="1435787"/>
                <a:gridCol w="1584176"/>
                <a:gridCol w="1296144"/>
              </a:tblGrid>
              <a:tr h="109340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 год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 от 24.12.2015     № 240</a:t>
                      </a: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год 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 решения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год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 решения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год проект решения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961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5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Доходы, 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360,5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296,4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292,0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419,5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96653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неналоговые доходы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302,7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295,1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290,6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299,7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4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57,8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1,3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119,8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500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Расходы, 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358,8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375,2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302,2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425,0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9984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. Дефицит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(-), профицит (+)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- 78,8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- 10,2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- 5,5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76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Источники финансирования дефицита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-1,7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78,8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10,2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5,5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000125" y="142874"/>
            <a:ext cx="8001000" cy="1197893"/>
          </a:xfrm>
        </p:spPr>
        <p:txBody>
          <a:bodyPr lIns="91440" rIns="91440" bIns="4572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 доходов       </a:t>
            </a:r>
            <a:b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(млн.руб.)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539552" y="1340767"/>
          <a:ext cx="8064896" cy="5184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2874909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Динамика налоговых и неналоговых доходов</a:t>
            </a:r>
            <a:br>
              <a:rPr lang="ru-RU" sz="2800" dirty="0" smtClean="0"/>
            </a:br>
            <a:r>
              <a:rPr lang="ru-RU" sz="2800" dirty="0" smtClean="0"/>
              <a:t>млн. руб.</a:t>
            </a:r>
            <a:endParaRPr lang="ru-RU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</a:t>
            </a:r>
            <a:b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в 2017 году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     </a:t>
            </a:r>
            <a:endParaRPr lang="ru-RU" sz="3100" b="1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323528" y="1412775"/>
          <a:ext cx="8568952" cy="5040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499996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Динамика расходов бюджета                                                                         </a:t>
            </a:r>
            <a:r>
              <a:rPr lang="ru-RU" sz="2000" dirty="0" smtClean="0"/>
              <a:t>млн.руб.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 по разделам в 2017 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10769</TotalTime>
  <Words>515</Words>
  <Application>Microsoft Office PowerPoint</Application>
  <PresentationFormat>Экран (4:3)</PresentationFormat>
  <Paragraphs>118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</vt:lpstr>
      <vt:lpstr>Impact</vt:lpstr>
      <vt:lpstr>Rockwell</vt:lpstr>
      <vt:lpstr>Times New Roman</vt:lpstr>
      <vt:lpstr>Wingdings 2</vt:lpstr>
      <vt:lpstr>Литейная</vt:lpstr>
      <vt:lpstr>БЮДЖЕТ ДЛЯ ГРАЖДАН</vt:lpstr>
      <vt:lpstr>О бюджете Аксайкого городского поселения на 2017 год и плановый период 2018 и 2019 годов</vt:lpstr>
      <vt:lpstr>Презентация PowerPoint</vt:lpstr>
      <vt:lpstr>Основные характеристики проекта бюджета Аксайского городского поселения</vt:lpstr>
      <vt:lpstr>Динамика доходов                                                                      (млн.руб.)</vt:lpstr>
      <vt:lpstr>Динамика налоговых и неналоговых доходов млн. руб.</vt:lpstr>
      <vt:lpstr> Структура собственных доходов бюджета поселения в 2017 году             </vt:lpstr>
      <vt:lpstr>  Динамика расходов бюджета                                                                         млн.руб.</vt:lpstr>
      <vt:lpstr>Расходы бюджета по разделам в 2017 г.</vt:lpstr>
      <vt:lpstr>Презентация PowerPoint</vt:lpstr>
      <vt:lpstr>Расходы по муниципальным программам на 2017 год</vt:lpstr>
      <vt:lpstr>Доля программных расходов в общем объеме расходов</vt:lpstr>
      <vt:lpstr>Объем капитальных вложений в объекты муниципальной собственности    млн.руб.</vt:lpstr>
      <vt:lpstr>ОСНОВНЫЕ ПАРАМЕТРЫ БЮДЖЕТА НА 2017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JURIST</cp:lastModifiedBy>
  <cp:revision>270</cp:revision>
  <dcterms:created xsi:type="dcterms:W3CDTF">2013-11-01T08:35:25Z</dcterms:created>
  <dcterms:modified xsi:type="dcterms:W3CDTF">2017-06-15T07:51:35Z</dcterms:modified>
</cp:coreProperties>
</file>