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7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17"/>
  </p:notesMasterIdLst>
  <p:sldIdLst>
    <p:sldId id="256" r:id="rId2"/>
    <p:sldId id="284" r:id="rId3"/>
    <p:sldId id="326" r:id="rId4"/>
    <p:sldId id="318" r:id="rId5"/>
    <p:sldId id="320" r:id="rId6"/>
    <p:sldId id="325" r:id="rId7"/>
    <p:sldId id="332" r:id="rId8"/>
    <p:sldId id="336" r:id="rId9"/>
    <p:sldId id="333" r:id="rId10"/>
    <p:sldId id="334" r:id="rId11"/>
    <p:sldId id="306" r:id="rId12"/>
    <p:sldId id="328" r:id="rId13"/>
    <p:sldId id="335" r:id="rId14"/>
    <p:sldId id="277" r:id="rId15"/>
    <p:sldId id="313" r:id="rId16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594" y="10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98BB67-2480-4738-A17A-21353D141511}" type="doc">
      <dgm:prSet loTypeId="urn:microsoft.com/office/officeart/2005/8/layout/vList2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6F3BD57B-E2B9-4632-91AE-2B7255BF053A}" type="pres">
      <dgm:prSet presAssocID="{DA98BB67-2480-4738-A17A-21353D14151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90268EA3-63A3-49DB-AC8F-FF1E3715F5CA}" type="presOf" srcId="{DA98BB67-2480-4738-A17A-21353D141511}" destId="{6F3BD57B-E2B9-4632-91AE-2B7255BF053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D77C8DF-65D6-4E83-A6B2-B9E68E35629A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62AD1B4-5B16-4A62-A374-D7943F31B3F6}">
      <dgm:prSet custT="1"/>
      <dgm:spPr/>
      <dgm:t>
        <a:bodyPr/>
        <a:lstStyle/>
        <a:p>
          <a:pPr algn="ctr" rtl="0"/>
          <a:endParaRPr lang="ru-RU" sz="2000" dirty="0">
            <a:solidFill>
              <a:schemeClr val="tx1"/>
            </a:solidFill>
          </a:endParaRPr>
        </a:p>
      </dgm:t>
    </dgm:pt>
    <dgm:pt modelId="{B99C9C9B-0DA1-4E94-9C1A-F7F096D48E54}" type="parTrans" cxnId="{CBE6F3C3-069C-47ED-8165-C6B2BD6EA4A4}">
      <dgm:prSet/>
      <dgm:spPr/>
      <dgm:t>
        <a:bodyPr/>
        <a:lstStyle/>
        <a:p>
          <a:endParaRPr lang="ru-RU"/>
        </a:p>
      </dgm:t>
    </dgm:pt>
    <dgm:pt modelId="{86EBC87E-9704-4182-8331-9A28103CC6EB}" type="sibTrans" cxnId="{CBE6F3C3-069C-47ED-8165-C6B2BD6EA4A4}">
      <dgm:prSet/>
      <dgm:spPr/>
      <dgm:t>
        <a:bodyPr/>
        <a:lstStyle/>
        <a:p>
          <a:endParaRPr lang="ru-RU"/>
        </a:p>
      </dgm:t>
    </dgm:pt>
    <dgm:pt modelId="{39E02BF7-DD0A-443E-B264-7515C07F3BBB}" type="pres">
      <dgm:prSet presAssocID="{BD77C8DF-65D6-4E83-A6B2-B9E68E35629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EB63B57-CEF6-4B1A-86CB-67BF5B5908A2}" type="pres">
      <dgm:prSet presAssocID="{C62AD1B4-5B16-4A62-A374-D7943F31B3F6}" presName="parentText" presStyleLbl="node1" presStyleIdx="0" presStyleCnt="1" custScaleY="281151" custLinFactNeighborX="-250" custLinFactNeighborY="223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4BAB7F0-F76D-4375-BD5A-1612488B647F}" type="presOf" srcId="{C62AD1B4-5B16-4A62-A374-D7943F31B3F6}" destId="{6EB63B57-CEF6-4B1A-86CB-67BF5B5908A2}" srcOrd="0" destOrd="0" presId="urn:microsoft.com/office/officeart/2005/8/layout/vList2"/>
    <dgm:cxn modelId="{CBE6F3C3-069C-47ED-8165-C6B2BD6EA4A4}" srcId="{BD77C8DF-65D6-4E83-A6B2-B9E68E35629A}" destId="{C62AD1B4-5B16-4A62-A374-D7943F31B3F6}" srcOrd="0" destOrd="0" parTransId="{B99C9C9B-0DA1-4E94-9C1A-F7F096D48E54}" sibTransId="{86EBC87E-9704-4182-8331-9A28103CC6EB}"/>
    <dgm:cxn modelId="{E3CB2603-4106-4886-B65F-00435C0A07DF}" type="presOf" srcId="{BD77C8DF-65D6-4E83-A6B2-B9E68E35629A}" destId="{39E02BF7-DD0A-443E-B264-7515C07F3BBB}" srcOrd="0" destOrd="0" presId="urn:microsoft.com/office/officeart/2005/8/layout/vList2"/>
    <dgm:cxn modelId="{1CDA0A27-7A14-4B92-AB45-A33BF757791E}" type="presParOf" srcId="{39E02BF7-DD0A-443E-B264-7515C07F3BBB}" destId="{6EB63B57-CEF6-4B1A-86CB-67BF5B5908A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A8484B06-B26B-4428-B622-99980D5D0E86}" type="doc">
      <dgm:prSet loTypeId="urn:microsoft.com/office/officeart/2005/8/layout/vList2" loCatId="list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BF0CF5CC-1D0D-4397-9228-3AB8FDD47895}">
      <dgm:prSet custT="1"/>
      <dgm:spPr/>
      <dgm:t>
        <a:bodyPr/>
        <a:lstStyle/>
        <a:p>
          <a:pPr algn="ctr" rtl="0"/>
          <a:r>
            <a:rPr lang="ru-RU" sz="2800" b="1" dirty="0" smtClean="0"/>
            <a:t>Ввод в эксплуатацию ОСК г. Аксая в п. </a:t>
          </a:r>
          <a:r>
            <a:rPr lang="ru-RU" sz="2800" b="1" dirty="0" err="1" smtClean="0"/>
            <a:t>Ковалевка</a:t>
          </a:r>
          <a:endParaRPr lang="ru-RU" sz="2800" b="1" dirty="0" smtClean="0"/>
        </a:p>
        <a:p>
          <a:pPr algn="ctr" rtl="0"/>
          <a:r>
            <a:rPr lang="ru-RU" sz="2800" b="1" dirty="0" smtClean="0"/>
            <a:t>Аксайского района</a:t>
          </a:r>
          <a:endParaRPr lang="ru-RU" sz="2800" dirty="0"/>
        </a:p>
      </dgm:t>
    </dgm:pt>
    <dgm:pt modelId="{67E567BC-78C3-4D5D-A0DB-5399674A36B5}" type="parTrans" cxnId="{B8BB2CAE-8447-4A57-8F67-7077D14AB8CD}">
      <dgm:prSet/>
      <dgm:spPr/>
      <dgm:t>
        <a:bodyPr/>
        <a:lstStyle/>
        <a:p>
          <a:endParaRPr lang="ru-RU"/>
        </a:p>
      </dgm:t>
    </dgm:pt>
    <dgm:pt modelId="{8745BA6B-A5AB-49A4-9A44-9D62E7BA8E04}" type="sibTrans" cxnId="{B8BB2CAE-8447-4A57-8F67-7077D14AB8CD}">
      <dgm:prSet/>
      <dgm:spPr/>
      <dgm:t>
        <a:bodyPr/>
        <a:lstStyle/>
        <a:p>
          <a:endParaRPr lang="ru-RU"/>
        </a:p>
      </dgm:t>
    </dgm:pt>
    <dgm:pt modelId="{8C5B9A64-8FB3-4693-8311-F93C08AF00FB}" type="pres">
      <dgm:prSet presAssocID="{A8484B06-B26B-4428-B622-99980D5D0E8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D1CF846-E6B8-4889-AC38-4C5FEC0E638C}" type="pres">
      <dgm:prSet presAssocID="{BF0CF5CC-1D0D-4397-9228-3AB8FDD47895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0E89166-C19A-4794-AAD2-F7E3CF722328}" type="presOf" srcId="{BF0CF5CC-1D0D-4397-9228-3AB8FDD47895}" destId="{5D1CF846-E6B8-4889-AC38-4C5FEC0E638C}" srcOrd="0" destOrd="0" presId="urn:microsoft.com/office/officeart/2005/8/layout/vList2"/>
    <dgm:cxn modelId="{F35536C7-3D34-49A8-875A-81CB35E930E3}" type="presOf" srcId="{A8484B06-B26B-4428-B622-99980D5D0E86}" destId="{8C5B9A64-8FB3-4693-8311-F93C08AF00FB}" srcOrd="0" destOrd="0" presId="urn:microsoft.com/office/officeart/2005/8/layout/vList2"/>
    <dgm:cxn modelId="{B8BB2CAE-8447-4A57-8F67-7077D14AB8CD}" srcId="{A8484B06-B26B-4428-B622-99980D5D0E86}" destId="{BF0CF5CC-1D0D-4397-9228-3AB8FDD47895}" srcOrd="0" destOrd="0" parTransId="{67E567BC-78C3-4D5D-A0DB-5399674A36B5}" sibTransId="{8745BA6B-A5AB-49A4-9A44-9D62E7BA8E04}"/>
    <dgm:cxn modelId="{71CFAF60-FABE-4F91-A732-27528D036B7B}" type="presParOf" srcId="{8C5B9A64-8FB3-4693-8311-F93C08AF00FB}" destId="{5D1CF846-E6B8-4889-AC38-4C5FEC0E638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8484B06-B26B-4428-B622-99980D5D0E86}" type="doc">
      <dgm:prSet loTypeId="urn:microsoft.com/office/officeart/2005/8/layout/vList2" loCatId="list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08CCE8CB-6556-43A1-94D9-A578B5CCAC5E}">
      <dgm:prSet/>
      <dgm:spPr/>
      <dgm:t>
        <a:bodyPr/>
        <a:lstStyle/>
        <a:p>
          <a:pPr rtl="0"/>
          <a:r>
            <a:rPr lang="ru-RU" b="1" dirty="0" smtClean="0"/>
            <a:t>Реализован проект «Северный подъезд к г. Аксай» </a:t>
          </a:r>
          <a:endParaRPr lang="ru-RU" dirty="0"/>
        </a:p>
      </dgm:t>
    </dgm:pt>
    <dgm:pt modelId="{F87606DC-8EC9-4E9D-8CDA-A702943CCC2D}" type="parTrans" cxnId="{AFE2DB79-EAB5-478D-B96A-D50E4B4406F9}">
      <dgm:prSet/>
      <dgm:spPr/>
      <dgm:t>
        <a:bodyPr/>
        <a:lstStyle/>
        <a:p>
          <a:endParaRPr lang="ru-RU"/>
        </a:p>
      </dgm:t>
    </dgm:pt>
    <dgm:pt modelId="{61A07EEC-4910-49AE-8CCE-642F0E68A4CC}" type="sibTrans" cxnId="{AFE2DB79-EAB5-478D-B96A-D50E4B4406F9}">
      <dgm:prSet/>
      <dgm:spPr/>
      <dgm:t>
        <a:bodyPr/>
        <a:lstStyle/>
        <a:p>
          <a:endParaRPr lang="ru-RU"/>
        </a:p>
      </dgm:t>
    </dgm:pt>
    <dgm:pt modelId="{8C5B9A64-8FB3-4693-8311-F93C08AF00FB}" type="pres">
      <dgm:prSet presAssocID="{A8484B06-B26B-4428-B622-99980D5D0E8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18579F3-91E2-48CD-8E78-985FB8102134}" type="pres">
      <dgm:prSet presAssocID="{08CCE8CB-6556-43A1-94D9-A578B5CCAC5E}" presName="parentText" presStyleLbl="node1" presStyleIdx="0" presStyleCnt="1" custLinFactNeighborX="-15946" custLinFactNeighborY="1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FE2DB79-EAB5-478D-B96A-D50E4B4406F9}" srcId="{A8484B06-B26B-4428-B622-99980D5D0E86}" destId="{08CCE8CB-6556-43A1-94D9-A578B5CCAC5E}" srcOrd="0" destOrd="0" parTransId="{F87606DC-8EC9-4E9D-8CDA-A702943CCC2D}" sibTransId="{61A07EEC-4910-49AE-8CCE-642F0E68A4CC}"/>
    <dgm:cxn modelId="{F35536C7-3D34-49A8-875A-81CB35E930E3}" type="presOf" srcId="{A8484B06-B26B-4428-B622-99980D5D0E86}" destId="{8C5B9A64-8FB3-4693-8311-F93C08AF00FB}" srcOrd="0" destOrd="0" presId="urn:microsoft.com/office/officeart/2005/8/layout/vList2"/>
    <dgm:cxn modelId="{9E6B24AD-33EA-4A63-B5AE-370C019713A5}" type="presOf" srcId="{08CCE8CB-6556-43A1-94D9-A578B5CCAC5E}" destId="{A18579F3-91E2-48CD-8E78-985FB8102134}" srcOrd="0" destOrd="0" presId="urn:microsoft.com/office/officeart/2005/8/layout/vList2"/>
    <dgm:cxn modelId="{C94FE9D6-879C-4E18-B220-574E28679ED4}" type="presParOf" srcId="{8C5B9A64-8FB3-4693-8311-F93C08AF00FB}" destId="{A18579F3-91E2-48CD-8E78-985FB810213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826EC05-44B4-4032-ADDF-BEE3F0EE80BD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E5223D5B-FC7C-427E-A028-751AD8549120}">
      <dgm:prSet/>
      <dgm:spPr/>
      <dgm:t>
        <a:bodyPr/>
        <a:lstStyle/>
        <a:p>
          <a:pPr rtl="0"/>
          <a:r>
            <a:rPr lang="ru-RU" dirty="0" smtClean="0">
              <a:solidFill>
                <a:schemeClr val="tx1"/>
              </a:solidFill>
            </a:rPr>
            <a:t>Протяженность автомобильной дороги 2,271 км.</a:t>
          </a:r>
        </a:p>
      </dgm:t>
    </dgm:pt>
    <dgm:pt modelId="{B7DAC452-F8A0-49E7-A80B-FF5160D58D51}" type="parTrans" cxnId="{5FE05846-8D96-45D0-8313-F78E110EB7FA}">
      <dgm:prSet/>
      <dgm:spPr/>
      <dgm:t>
        <a:bodyPr/>
        <a:lstStyle/>
        <a:p>
          <a:endParaRPr lang="ru-RU"/>
        </a:p>
      </dgm:t>
    </dgm:pt>
    <dgm:pt modelId="{C4643740-D637-4D38-85BB-EF1DB64FCE53}" type="sibTrans" cxnId="{5FE05846-8D96-45D0-8313-F78E110EB7FA}">
      <dgm:prSet/>
      <dgm:spPr/>
      <dgm:t>
        <a:bodyPr/>
        <a:lstStyle/>
        <a:p>
          <a:endParaRPr lang="ru-RU"/>
        </a:p>
      </dgm:t>
    </dgm:pt>
    <dgm:pt modelId="{F2C3B538-3539-44F5-BA11-08EC9A88B31B}">
      <dgm:prSet/>
      <dgm:spPr/>
      <dgm:t>
        <a:bodyPr/>
        <a:lstStyle/>
        <a:p>
          <a:r>
            <a:rPr lang="ru-RU" dirty="0" smtClean="0"/>
            <a:t>Завершение работ по вводу в эксплуатацию данного объекта </a:t>
          </a:r>
          <a:endParaRPr lang="ru-RU" dirty="0"/>
        </a:p>
      </dgm:t>
    </dgm:pt>
    <dgm:pt modelId="{61BE3492-C67F-404F-BA3A-8AB43F03CED9}" type="parTrans" cxnId="{A6EDEF3E-C020-4209-BD14-2D98E2503B2F}">
      <dgm:prSet/>
      <dgm:spPr/>
      <dgm:t>
        <a:bodyPr/>
        <a:lstStyle/>
        <a:p>
          <a:endParaRPr lang="ru-RU"/>
        </a:p>
      </dgm:t>
    </dgm:pt>
    <dgm:pt modelId="{201606A6-0766-4ECF-B6FA-7427C705E3B9}" type="sibTrans" cxnId="{A6EDEF3E-C020-4209-BD14-2D98E2503B2F}">
      <dgm:prSet/>
      <dgm:spPr/>
      <dgm:t>
        <a:bodyPr/>
        <a:lstStyle/>
        <a:p>
          <a:endParaRPr lang="ru-RU"/>
        </a:p>
      </dgm:t>
    </dgm:pt>
    <dgm:pt modelId="{563DA13B-ED8F-484B-A688-8F8E44AD3920}" type="pres">
      <dgm:prSet presAssocID="{2826EC05-44B4-4032-ADDF-BEE3F0EE80B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C8B20A5-EB30-40FC-B4D1-6EC96A701BF1}" type="pres">
      <dgm:prSet presAssocID="{E5223D5B-FC7C-427E-A028-751AD8549120}" presName="parentText" presStyleLbl="node1" presStyleIdx="0" presStyleCnt="2" custScaleX="72182" custScaleY="8790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DF9D89-5FCB-4DE7-A8D7-7E4DD3C7A4C7}" type="pres">
      <dgm:prSet presAssocID="{C4643740-D637-4D38-85BB-EF1DB64FCE53}" presName="spacer" presStyleCnt="0"/>
      <dgm:spPr/>
    </dgm:pt>
    <dgm:pt modelId="{6A9EA6FF-C045-4955-BA6C-1CE8BD8E9B2A}" type="pres">
      <dgm:prSet presAssocID="{F2C3B538-3539-44F5-BA11-08EC9A88B31B}" presName="parentText" presStyleLbl="node1" presStyleIdx="1" presStyleCnt="2" custScaleY="9536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AF467C6-2EA4-47DB-8E98-74C89B670BC0}" type="presOf" srcId="{F2C3B538-3539-44F5-BA11-08EC9A88B31B}" destId="{6A9EA6FF-C045-4955-BA6C-1CE8BD8E9B2A}" srcOrd="0" destOrd="0" presId="urn:microsoft.com/office/officeart/2005/8/layout/vList2"/>
    <dgm:cxn modelId="{1B36FCB7-8825-4AC5-A276-40779B645139}" type="presOf" srcId="{E5223D5B-FC7C-427E-A028-751AD8549120}" destId="{5C8B20A5-EB30-40FC-B4D1-6EC96A701BF1}" srcOrd="0" destOrd="0" presId="urn:microsoft.com/office/officeart/2005/8/layout/vList2"/>
    <dgm:cxn modelId="{B23A1408-EF14-4D7F-A4E2-528FA0344219}" type="presOf" srcId="{2826EC05-44B4-4032-ADDF-BEE3F0EE80BD}" destId="{563DA13B-ED8F-484B-A688-8F8E44AD3920}" srcOrd="0" destOrd="0" presId="urn:microsoft.com/office/officeart/2005/8/layout/vList2"/>
    <dgm:cxn modelId="{A6EDEF3E-C020-4209-BD14-2D98E2503B2F}" srcId="{2826EC05-44B4-4032-ADDF-BEE3F0EE80BD}" destId="{F2C3B538-3539-44F5-BA11-08EC9A88B31B}" srcOrd="1" destOrd="0" parTransId="{61BE3492-C67F-404F-BA3A-8AB43F03CED9}" sibTransId="{201606A6-0766-4ECF-B6FA-7427C705E3B9}"/>
    <dgm:cxn modelId="{5FE05846-8D96-45D0-8313-F78E110EB7FA}" srcId="{2826EC05-44B4-4032-ADDF-BEE3F0EE80BD}" destId="{E5223D5B-FC7C-427E-A028-751AD8549120}" srcOrd="0" destOrd="0" parTransId="{B7DAC452-F8A0-49E7-A80B-FF5160D58D51}" sibTransId="{C4643740-D637-4D38-85BB-EF1DB64FCE53}"/>
    <dgm:cxn modelId="{5B739068-68DB-47E0-B700-B9C3974F6DD0}" type="presParOf" srcId="{563DA13B-ED8F-484B-A688-8F8E44AD3920}" destId="{5C8B20A5-EB30-40FC-B4D1-6EC96A701BF1}" srcOrd="0" destOrd="0" presId="urn:microsoft.com/office/officeart/2005/8/layout/vList2"/>
    <dgm:cxn modelId="{DADDACB0-BE49-4AB2-A5EF-240F707169D7}" type="presParOf" srcId="{563DA13B-ED8F-484B-A688-8F8E44AD3920}" destId="{DADF9D89-5FCB-4DE7-A8D7-7E4DD3C7A4C7}" srcOrd="1" destOrd="0" presId="urn:microsoft.com/office/officeart/2005/8/layout/vList2"/>
    <dgm:cxn modelId="{6595C57F-B798-4B10-899E-0953D9424270}" type="presParOf" srcId="{563DA13B-ED8F-484B-A688-8F8E44AD3920}" destId="{6A9EA6FF-C045-4955-BA6C-1CE8BD8E9B2A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42B2A01-E641-4232-AF89-8A03E387B806}" type="doc">
      <dgm:prSet loTypeId="urn:microsoft.com/office/officeart/2005/8/layout/vList2" loCatId="list" qsTypeId="urn:microsoft.com/office/officeart/2005/8/quickstyle/3d1" qsCatId="3D" csTypeId="urn:microsoft.com/office/officeart/2005/8/colors/accent1_4" csCatId="accent1" phldr="1"/>
      <dgm:spPr/>
      <dgm:t>
        <a:bodyPr/>
        <a:lstStyle/>
        <a:p>
          <a:endParaRPr lang="ru-RU"/>
        </a:p>
      </dgm:t>
    </dgm:pt>
    <dgm:pt modelId="{D4383EA0-492A-4F5C-8CC2-AECE679D8744}" type="pres">
      <dgm:prSet presAssocID="{142B2A01-E641-4232-AF89-8A03E387B80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0AE330C4-7230-4F7F-8EDE-4C5B2236DFFA}" type="presOf" srcId="{142B2A01-E641-4232-AF89-8A03E387B806}" destId="{D4383EA0-492A-4F5C-8CC2-AECE679D874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85214D5-C75A-4459-8BB8-FB00499E1339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7B1F7348-214D-4C89-B97B-EAA1ED38FCE8}" type="pres">
      <dgm:prSet presAssocID="{C85214D5-C75A-4459-8BB8-FB00499E133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6478E97E-F25E-4BE2-9036-BED3F64453E1}" type="presOf" srcId="{C85214D5-C75A-4459-8BB8-FB00499E1339}" destId="{7B1F7348-214D-4C89-B97B-EAA1ED38FCE8}" srcOrd="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85214D5-C75A-4459-8BB8-FB00499E1339}" type="doc">
      <dgm:prSet loTypeId="urn:microsoft.com/office/officeart/2005/8/layout/list1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7B1F7348-214D-4C89-B97B-EAA1ED38FCE8}" type="pres">
      <dgm:prSet presAssocID="{C85214D5-C75A-4459-8BB8-FB00499E133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6478E97E-F25E-4BE2-9036-BED3F64453E1}" type="presOf" srcId="{C85214D5-C75A-4459-8BB8-FB00499E1339}" destId="{7B1F7348-214D-4C89-B97B-EAA1ED38FCE8}" srcOrd="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8484B06-B26B-4428-B622-99980D5D0E86}" type="doc">
      <dgm:prSet loTypeId="urn:microsoft.com/office/officeart/2005/8/layout/vList2" loCatId="list" qsTypeId="urn:microsoft.com/office/officeart/2005/8/quickstyle/simple2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BF0CF5CC-1D0D-4397-9228-3AB8FDD47895}">
      <dgm:prSet custT="1"/>
      <dgm:spPr/>
      <dgm:t>
        <a:bodyPr/>
        <a:lstStyle/>
        <a:p>
          <a:pPr algn="ctr" rtl="0"/>
          <a:endParaRPr lang="ru-RU" sz="2800" b="1" dirty="0" smtClean="0">
            <a:solidFill>
              <a:schemeClr val="tx1"/>
            </a:solidFill>
          </a:endParaRPr>
        </a:p>
      </dgm:t>
    </dgm:pt>
    <dgm:pt modelId="{67E567BC-78C3-4D5D-A0DB-5399674A36B5}" type="parTrans" cxnId="{B8BB2CAE-8447-4A57-8F67-7077D14AB8CD}">
      <dgm:prSet/>
      <dgm:spPr/>
      <dgm:t>
        <a:bodyPr/>
        <a:lstStyle/>
        <a:p>
          <a:endParaRPr lang="ru-RU"/>
        </a:p>
      </dgm:t>
    </dgm:pt>
    <dgm:pt modelId="{8745BA6B-A5AB-49A4-9A44-9D62E7BA8E04}" type="sibTrans" cxnId="{B8BB2CAE-8447-4A57-8F67-7077D14AB8CD}">
      <dgm:prSet/>
      <dgm:spPr/>
      <dgm:t>
        <a:bodyPr/>
        <a:lstStyle/>
        <a:p>
          <a:endParaRPr lang="ru-RU"/>
        </a:p>
      </dgm:t>
    </dgm:pt>
    <dgm:pt modelId="{8C5B9A64-8FB3-4693-8311-F93C08AF00FB}" type="pres">
      <dgm:prSet presAssocID="{A8484B06-B26B-4428-B622-99980D5D0E8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D1CF846-E6B8-4889-AC38-4C5FEC0E638C}" type="pres">
      <dgm:prSet presAssocID="{BF0CF5CC-1D0D-4397-9228-3AB8FDD47895}" presName="parentText" presStyleLbl="node1" presStyleIdx="0" presStyleCnt="1" custLinFactNeighborX="80023" custLinFactNeighborY="-1332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0E89166-C19A-4794-AAD2-F7E3CF722328}" type="presOf" srcId="{BF0CF5CC-1D0D-4397-9228-3AB8FDD47895}" destId="{5D1CF846-E6B8-4889-AC38-4C5FEC0E638C}" srcOrd="0" destOrd="0" presId="urn:microsoft.com/office/officeart/2005/8/layout/vList2"/>
    <dgm:cxn modelId="{F35536C7-3D34-49A8-875A-81CB35E930E3}" type="presOf" srcId="{A8484B06-B26B-4428-B622-99980D5D0E86}" destId="{8C5B9A64-8FB3-4693-8311-F93C08AF00FB}" srcOrd="0" destOrd="0" presId="urn:microsoft.com/office/officeart/2005/8/layout/vList2"/>
    <dgm:cxn modelId="{B8BB2CAE-8447-4A57-8F67-7077D14AB8CD}" srcId="{A8484B06-B26B-4428-B622-99980D5D0E86}" destId="{BF0CF5CC-1D0D-4397-9228-3AB8FDD47895}" srcOrd="0" destOrd="0" parTransId="{67E567BC-78C3-4D5D-A0DB-5399674A36B5}" sibTransId="{8745BA6B-A5AB-49A4-9A44-9D62E7BA8E04}"/>
    <dgm:cxn modelId="{71CFAF60-FABE-4F91-A732-27528D036B7B}" type="presParOf" srcId="{8C5B9A64-8FB3-4693-8311-F93C08AF00FB}" destId="{5D1CF846-E6B8-4889-AC38-4C5FEC0E638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F3DB22A-F719-4E46-9E0E-0A82EEA99CD2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C64CEF4E-D48A-4AE0-A90B-DBC653E7837C}" type="pres">
      <dgm:prSet presAssocID="{0F3DB22A-F719-4E46-9E0E-0A82EEA99CD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6F6589F6-0F10-4B67-B3A2-47B377478952}" type="presOf" srcId="{0F3DB22A-F719-4E46-9E0E-0A82EEA99CD2}" destId="{C64CEF4E-D48A-4AE0-A90B-DBC653E7837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0CAF668-AD03-441E-A425-D05F99F3E46B}" type="doc">
      <dgm:prSet loTypeId="urn:microsoft.com/office/officeart/2005/8/layout/vList2" loCatId="list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ru-RU"/>
        </a:p>
      </dgm:t>
    </dgm:pt>
    <dgm:pt modelId="{23A240D8-438B-46F5-A37C-43CB84EFAAD4}" type="pres">
      <dgm:prSet presAssocID="{60CAF668-AD03-441E-A425-D05F99F3E46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BE5C24F9-2AB3-4E11-88CB-9968EA3C5FF3}" type="presOf" srcId="{60CAF668-AD03-441E-A425-D05F99F3E46B}" destId="{23A240D8-438B-46F5-A37C-43CB84EFAAD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8579F3-91E2-48CD-8E78-985FB8102134}">
      <dsp:nvSpPr>
        <dsp:cNvPr id="0" name=""/>
        <dsp:cNvSpPr/>
      </dsp:nvSpPr>
      <dsp:spPr>
        <a:xfrm>
          <a:off x="0" y="139995"/>
          <a:ext cx="8712968" cy="6084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/>
            <a:t>Реализован проект «Северный подъезд к г. Аксай» </a:t>
          </a:r>
          <a:endParaRPr lang="ru-RU" sz="2600" kern="1200" dirty="0"/>
        </a:p>
      </dsp:txBody>
      <dsp:txXfrm>
        <a:off x="29700" y="169695"/>
        <a:ext cx="8653568" cy="549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8B20A5-EB30-40FC-B4D1-6EC96A701BF1}">
      <dsp:nvSpPr>
        <dsp:cNvPr id="0" name=""/>
        <dsp:cNvSpPr/>
      </dsp:nvSpPr>
      <dsp:spPr>
        <a:xfrm>
          <a:off x="717689" y="21840"/>
          <a:ext cx="3724515" cy="84847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</a:rPr>
            <a:t>Протяженность автомобильной дороги 2,271 км.</a:t>
          </a:r>
        </a:p>
      </dsp:txBody>
      <dsp:txXfrm>
        <a:off x="759108" y="63259"/>
        <a:ext cx="3641677" cy="765636"/>
      </dsp:txXfrm>
    </dsp:sp>
    <dsp:sp modelId="{6A9EA6FF-C045-4955-BA6C-1CE8BD8E9B2A}">
      <dsp:nvSpPr>
        <dsp:cNvPr id="0" name=""/>
        <dsp:cNvSpPr/>
      </dsp:nvSpPr>
      <dsp:spPr>
        <a:xfrm>
          <a:off x="0" y="942315"/>
          <a:ext cx="5159895" cy="920472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Завершение работ по вводу в эксплуатацию данного объекта </a:t>
          </a:r>
          <a:endParaRPr lang="ru-RU" sz="1800" kern="1200" dirty="0"/>
        </a:p>
      </dsp:txBody>
      <dsp:txXfrm>
        <a:off x="44934" y="987249"/>
        <a:ext cx="5070027" cy="83060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72A306-26A3-4F05-9011-161DAAA1B2FF}" type="datetimeFigureOut">
              <a:rPr lang="ru-RU" smtClean="0"/>
              <a:t>02.02.2022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89E2C7-418E-48B9-BC86-98E0432D3D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155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89E2C7-418E-48B9-BC86-98E0432D3D9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95788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89E2C7-418E-48B9-BC86-98E0432D3D9F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23898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89E2C7-418E-48B9-BC86-98E0432D3D9F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50101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89E2C7-418E-48B9-BC86-98E0432D3D9F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56043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89E2C7-418E-48B9-BC86-98E0432D3D9F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57199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89E2C7-418E-48B9-BC86-98E0432D3D9F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40233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89E2C7-418E-48B9-BC86-98E0432D3D9F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5714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7301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360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15976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3221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176560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3331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26681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7143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1392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6380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200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61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2356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0760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072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1414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02.02.2022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2576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  <p:sldLayoutId id="2147483818" r:id="rId14"/>
    <p:sldLayoutId id="2147483819" r:id="rId15"/>
    <p:sldLayoutId id="214748382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8.xml"/><Relationship Id="rId13" Type="http://schemas.openxmlformats.org/officeDocument/2006/relationships/diagramData" Target="../diagrams/data9.xml"/><Relationship Id="rId18" Type="http://schemas.openxmlformats.org/officeDocument/2006/relationships/diagramData" Target="../diagrams/data10.xml"/><Relationship Id="rId26" Type="http://schemas.openxmlformats.org/officeDocument/2006/relationships/image" Target="../media/image27.jpg"/><Relationship Id="rId3" Type="http://schemas.openxmlformats.org/officeDocument/2006/relationships/diagramLayout" Target="../diagrams/layout7.xml"/><Relationship Id="rId21" Type="http://schemas.openxmlformats.org/officeDocument/2006/relationships/diagramColors" Target="../diagrams/colors10.xml"/><Relationship Id="rId7" Type="http://schemas.openxmlformats.org/officeDocument/2006/relationships/image" Target="../media/image1.png"/><Relationship Id="rId12" Type="http://schemas.microsoft.com/office/2007/relationships/diagramDrawing" Target="../diagrams/drawing8.xml"/><Relationship Id="rId17" Type="http://schemas.microsoft.com/office/2007/relationships/diagramDrawing" Target="../diagrams/drawing9.xml"/><Relationship Id="rId25" Type="http://schemas.openxmlformats.org/officeDocument/2006/relationships/image" Target="../media/image26.png"/><Relationship Id="rId2" Type="http://schemas.openxmlformats.org/officeDocument/2006/relationships/diagramData" Target="../diagrams/data7.xml"/><Relationship Id="rId16" Type="http://schemas.openxmlformats.org/officeDocument/2006/relationships/diagramColors" Target="../diagrams/colors9.xml"/><Relationship Id="rId20" Type="http://schemas.openxmlformats.org/officeDocument/2006/relationships/diagramQuickStyle" Target="../diagrams/quickStyle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11" Type="http://schemas.openxmlformats.org/officeDocument/2006/relationships/diagramColors" Target="../diagrams/colors8.xml"/><Relationship Id="rId24" Type="http://schemas.openxmlformats.org/officeDocument/2006/relationships/image" Target="../media/image25.emf"/><Relationship Id="rId5" Type="http://schemas.openxmlformats.org/officeDocument/2006/relationships/diagramColors" Target="../diagrams/colors7.xml"/><Relationship Id="rId15" Type="http://schemas.openxmlformats.org/officeDocument/2006/relationships/diagramQuickStyle" Target="../diagrams/quickStyle9.xml"/><Relationship Id="rId23" Type="http://schemas.openxmlformats.org/officeDocument/2006/relationships/image" Target="../media/image24.emf"/><Relationship Id="rId10" Type="http://schemas.openxmlformats.org/officeDocument/2006/relationships/diagramQuickStyle" Target="../diagrams/quickStyle8.xml"/><Relationship Id="rId19" Type="http://schemas.openxmlformats.org/officeDocument/2006/relationships/diagramLayout" Target="../diagrams/layout10.xml"/><Relationship Id="rId4" Type="http://schemas.openxmlformats.org/officeDocument/2006/relationships/diagramQuickStyle" Target="../diagrams/quickStyle7.xml"/><Relationship Id="rId9" Type="http://schemas.openxmlformats.org/officeDocument/2006/relationships/diagramLayout" Target="../diagrams/layout8.xml"/><Relationship Id="rId14" Type="http://schemas.openxmlformats.org/officeDocument/2006/relationships/diagramLayout" Target="../diagrams/layout9.xml"/><Relationship Id="rId22" Type="http://schemas.microsoft.com/office/2007/relationships/diagramDrawing" Target="../diagrams/drawing10.xml"/><Relationship Id="rId27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diagramLayout" Target="../diagrams/layout11.xml"/><Relationship Id="rId7" Type="http://schemas.openxmlformats.org/officeDocument/2006/relationships/image" Target="../media/image1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11" Type="http://schemas.openxmlformats.org/officeDocument/2006/relationships/image" Target="../media/image35.jpg"/><Relationship Id="rId5" Type="http://schemas.openxmlformats.org/officeDocument/2006/relationships/diagramColors" Target="../diagrams/colors11.xml"/><Relationship Id="rId10" Type="http://schemas.openxmlformats.org/officeDocument/2006/relationships/image" Target="../media/image34.jpg"/><Relationship Id="rId4" Type="http://schemas.openxmlformats.org/officeDocument/2006/relationships/diagramQuickStyle" Target="../diagrams/quickStyle11.xml"/><Relationship Id="rId9" Type="http://schemas.openxmlformats.org/officeDocument/2006/relationships/image" Target="../media/image3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13" Type="http://schemas.openxmlformats.org/officeDocument/2006/relationships/diagramQuickStyle" Target="../diagrams/quickStyle3.xml"/><Relationship Id="rId3" Type="http://schemas.openxmlformats.org/officeDocument/2006/relationships/image" Target="../media/image6.jpeg"/><Relationship Id="rId7" Type="http://schemas.openxmlformats.org/officeDocument/2006/relationships/diagramQuickStyle" Target="../diagrams/quickStyle2.xml"/><Relationship Id="rId12" Type="http://schemas.openxmlformats.org/officeDocument/2006/relationships/diagramLayout" Target="../diagrams/layout3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11" Type="http://schemas.openxmlformats.org/officeDocument/2006/relationships/diagramData" Target="../diagrams/data3.xml"/><Relationship Id="rId5" Type="http://schemas.openxmlformats.org/officeDocument/2006/relationships/diagramData" Target="../diagrams/data2.xml"/><Relationship Id="rId15" Type="http://schemas.microsoft.com/office/2007/relationships/diagramDrawing" Target="../diagrams/drawing3.xml"/><Relationship Id="rId10" Type="http://schemas.openxmlformats.org/officeDocument/2006/relationships/image" Target="../media/image1.png"/><Relationship Id="rId4" Type="http://schemas.openxmlformats.org/officeDocument/2006/relationships/image" Target="../media/image7.jpeg"/><Relationship Id="rId9" Type="http://schemas.microsoft.com/office/2007/relationships/diagramDrawing" Target="../diagrams/drawing2.xml"/><Relationship Id="rId14" Type="http://schemas.openxmlformats.org/officeDocument/2006/relationships/diagramColors" Target="../diagrams/colors3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10" Type="http://schemas.openxmlformats.org/officeDocument/2006/relationships/image" Target="../media/image9.png"/><Relationship Id="rId4" Type="http://schemas.openxmlformats.org/officeDocument/2006/relationships/diagramData" Target="../diagrams/data4.xml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emf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10" Type="http://schemas.openxmlformats.org/officeDocument/2006/relationships/image" Target="../media/image16.jpg"/><Relationship Id="rId4" Type="http://schemas.openxmlformats.org/officeDocument/2006/relationships/diagramData" Target="../diagrams/data5.xml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6.xml"/><Relationship Id="rId3" Type="http://schemas.openxmlformats.org/officeDocument/2006/relationships/image" Target="../media/image17.emf"/><Relationship Id="rId7" Type="http://schemas.openxmlformats.org/officeDocument/2006/relationships/diagramLayout" Target="../diagrams/layout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6.xml"/><Relationship Id="rId5" Type="http://schemas.openxmlformats.org/officeDocument/2006/relationships/image" Target="../media/image1.png"/><Relationship Id="rId10" Type="http://schemas.microsoft.com/office/2007/relationships/diagramDrawing" Target="../diagrams/drawing6.xml"/><Relationship Id="rId4" Type="http://schemas.openxmlformats.org/officeDocument/2006/relationships/image" Target="../media/image18.emf"/><Relationship Id="rId9" Type="http://schemas.openxmlformats.org/officeDocument/2006/relationships/diagramColors" Target="../diagrams/colors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619680" y="400744"/>
            <a:ext cx="8496944" cy="20111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ОТЧЕТ ГЛАВЫ АДМИНИСТРАЦИИ АКСАЙСКОГО ГОРОДСКОГО ПОСЕЛЕНИЯ ЗА </a:t>
            </a:r>
            <a:r>
              <a:rPr lang="ru-RU" sz="40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2021 ГОД</a:t>
            </a:r>
            <a:endParaRPr lang="ru-RU" sz="40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accent5">
                  <a:lumMod val="75000"/>
                </a:schemeClr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6" name="Рисунок 5" descr="Герб_Аксай_цвет_new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36560" y="116632"/>
            <a:ext cx="666903" cy="110048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943716" y="2780928"/>
            <a:ext cx="784887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И ПЛАНЫ РАЗВИТИЯ МУНИЦИПАЛЬНОГО ОБРАЗОВАНИЯ </a:t>
            </a:r>
          </a:p>
          <a:p>
            <a:pPr algn="ctr"/>
            <a:r>
              <a:rPr lang="ru-RU" sz="36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«АКСАЙСКОЕ ГОРОДСКОЕ ПОСЕЛЕНИЕ» </a:t>
            </a:r>
          </a:p>
          <a:p>
            <a:pPr algn="ctr"/>
            <a:r>
              <a:rPr lang="ru-RU" sz="36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НА </a:t>
            </a:r>
            <a:r>
              <a:rPr lang="ru-RU" sz="36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2022 </a:t>
            </a:r>
            <a:r>
              <a:rPr lang="ru-RU" sz="32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ГОД</a:t>
            </a:r>
            <a:endParaRPr lang="ru-RU" sz="32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accent5">
                  <a:lumMod val="75000"/>
                </a:schemeClr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6381328"/>
            <a:ext cx="12192000" cy="47667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488" y="4830052"/>
            <a:ext cx="1608112" cy="137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1686012"/>
            <a:ext cx="3010694" cy="4516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67726" y="2299164"/>
            <a:ext cx="5584211" cy="35334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5126" y="3528907"/>
            <a:ext cx="3628777" cy="3029411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680" y="1270000"/>
            <a:ext cx="2977417" cy="3311128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09" y="1275489"/>
            <a:ext cx="2592652" cy="19537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1" t="465" r="10640" b="22979"/>
          <a:stretch/>
        </p:blipFill>
        <p:spPr>
          <a:xfrm>
            <a:off x="3166213" y="4502340"/>
            <a:ext cx="3618909" cy="2345919"/>
          </a:xfrm>
          <a:prstGeom prst="rect">
            <a:avLst/>
          </a:prstGeom>
        </p:spPr>
      </p:pic>
      <p:grpSp>
        <p:nvGrpSpPr>
          <p:cNvPr id="10" name="Группа 9"/>
          <p:cNvGrpSpPr/>
          <p:nvPr/>
        </p:nvGrpSpPr>
        <p:grpSpPr>
          <a:xfrm>
            <a:off x="656384" y="490621"/>
            <a:ext cx="8416776" cy="716416"/>
            <a:chOff x="-1592516" y="801078"/>
            <a:chExt cx="12638322" cy="424114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-1592516" y="801078"/>
              <a:ext cx="11252842" cy="4241143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r>
                <a:rPr lang="ru-RU" sz="2800" b="1" dirty="0" smtClean="0"/>
                <a:t>Аксай – город для жизни!</a:t>
              </a:r>
              <a:endParaRPr lang="ru-RU" sz="2800" b="1" dirty="0"/>
            </a:p>
          </p:txBody>
        </p:sp>
        <p:sp>
          <p:nvSpPr>
            <p:cNvPr id="12" name="Скругленный прямоугольник 4"/>
            <p:cNvSpPr/>
            <p:nvPr/>
          </p:nvSpPr>
          <p:spPr>
            <a:xfrm>
              <a:off x="207036" y="1215149"/>
              <a:ext cx="10838770" cy="382707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82880" tIns="182880" rIns="182880" bIns="182880" numCol="1" spcCol="1270" anchor="ctr" anchorCtr="0">
              <a:noAutofit/>
            </a:bodyPr>
            <a:lstStyle/>
            <a:p>
              <a:pPr lvl="0" algn="ctr" defTabSz="2133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48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316628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31504" y="1052741"/>
            <a:ext cx="903649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ОСНОВНЫЕ ПЛАНЫ </a:t>
            </a:r>
            <a:r>
              <a:rPr lang="ru-RU" sz="48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РАЗВИТИЯ МУНИЦИПАЛЬНОГО ОБРАЗОВАНИЯ </a:t>
            </a:r>
          </a:p>
          <a:p>
            <a:pPr algn="ctr"/>
            <a:r>
              <a:rPr lang="ru-RU" sz="48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«</a:t>
            </a:r>
            <a:r>
              <a:rPr lang="ru-RU" sz="48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АКСАЙ</a:t>
            </a:r>
            <a:r>
              <a:rPr lang="en-US" sz="48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C</a:t>
            </a:r>
            <a:r>
              <a:rPr lang="ru-RU" sz="48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КОЕ </a:t>
            </a:r>
            <a:r>
              <a:rPr lang="ru-RU" sz="48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ГОРОДСКОЕ ПОСЕЛЕНИЕ» </a:t>
            </a:r>
          </a:p>
          <a:p>
            <a:pPr algn="ctr"/>
            <a:r>
              <a:rPr lang="ru-RU" sz="48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НА </a:t>
            </a:r>
            <a:r>
              <a:rPr lang="ru-RU" sz="48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2022 ГОД</a:t>
            </a:r>
            <a:endParaRPr lang="ru-RU" sz="48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accent5">
                  <a:lumMod val="75000"/>
                </a:schemeClr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168696" y="6381328"/>
            <a:ext cx="12360696" cy="47667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488" y="4869160"/>
            <a:ext cx="1920080" cy="1638163"/>
          </a:xfrm>
          <a:prstGeom prst="rect">
            <a:avLst/>
          </a:prstGeom>
        </p:spPr>
      </p:pic>
      <p:pic>
        <p:nvPicPr>
          <p:cNvPr id="6" name="Рисунок 5" descr="Герб_Аксай_цвет_n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136560" y="116631"/>
            <a:ext cx="720080" cy="1188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301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620787334"/>
              </p:ext>
            </p:extLst>
          </p:nvPr>
        </p:nvGraphicFramePr>
        <p:xfrm>
          <a:off x="4799856" y="3072828"/>
          <a:ext cx="6336704" cy="7554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Рисунок 9" descr="Герб_Аксай_цвет_new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136560" y="116632"/>
            <a:ext cx="523651" cy="864096"/>
          </a:xfrm>
          <a:prstGeom prst="rect">
            <a:avLst/>
          </a:prstGeom>
        </p:spPr>
      </p:pic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558817575"/>
              </p:ext>
            </p:extLst>
          </p:nvPr>
        </p:nvGraphicFramePr>
        <p:xfrm>
          <a:off x="314565" y="1849883"/>
          <a:ext cx="6096000" cy="10479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3715444688"/>
              </p:ext>
            </p:extLst>
          </p:nvPr>
        </p:nvGraphicFramePr>
        <p:xfrm>
          <a:off x="243285" y="5549372"/>
          <a:ext cx="6096000" cy="10479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753613667"/>
              </p:ext>
            </p:extLst>
          </p:nvPr>
        </p:nvGraphicFramePr>
        <p:xfrm>
          <a:off x="421019" y="692696"/>
          <a:ext cx="5912647" cy="4865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087888" y="3102696"/>
            <a:ext cx="5941347" cy="7653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69218" y="693200"/>
            <a:ext cx="5941347" cy="54472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559496" y="3736306"/>
            <a:ext cx="6984776" cy="30522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65" y="1145522"/>
            <a:ext cx="4314056" cy="2456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673854" y="2036081"/>
            <a:ext cx="6769414" cy="471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447904"/>
      </p:ext>
    </p:extLst>
  </p:cSld>
  <p:clrMapOvr>
    <a:masterClrMapping/>
  </p:clrMapOvr>
  <p:transition>
    <p:cover dir="l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9376" y="620688"/>
            <a:ext cx="8596668" cy="583264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8378" y="2496842"/>
            <a:ext cx="6767147" cy="469433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623393" y="1124744"/>
            <a:ext cx="8452652" cy="716416"/>
            <a:chOff x="-1646387" y="1116125"/>
            <a:chExt cx="12692193" cy="4241144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-1646387" y="1116125"/>
              <a:ext cx="11252842" cy="4241144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Скругленный прямоугольник 4"/>
            <p:cNvSpPr/>
            <p:nvPr/>
          </p:nvSpPr>
          <p:spPr>
            <a:xfrm>
              <a:off x="207036" y="1215149"/>
              <a:ext cx="10838770" cy="382707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82880" tIns="182880" rIns="182880" bIns="182880" numCol="1" spcCol="1270" anchor="ctr" anchorCtr="0">
              <a:noAutofit/>
            </a:bodyPr>
            <a:lstStyle/>
            <a:p>
              <a:pPr lvl="0" algn="ctr" defTabSz="2133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4800" kern="1200" dirty="0"/>
            </a:p>
          </p:txBody>
        </p:sp>
      </p:grpSp>
      <p:sp>
        <p:nvSpPr>
          <p:cNvPr id="11" name="Прямоугольник 10"/>
          <p:cNvSpPr/>
          <p:nvPr/>
        </p:nvSpPr>
        <p:spPr>
          <a:xfrm>
            <a:off x="767408" y="1141471"/>
            <a:ext cx="79445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Проектирование автомобильных дорог в поселке «</a:t>
            </a:r>
            <a:r>
              <a:rPr lang="ru-RU" dirty="0" err="1"/>
              <a:t>Алексеево</a:t>
            </a:r>
            <a:r>
              <a:rPr lang="ru-RU" dirty="0"/>
              <a:t>» </a:t>
            </a:r>
            <a:r>
              <a:rPr lang="ru-RU" dirty="0" smtClean="0"/>
              <a:t>    (</a:t>
            </a:r>
            <a:r>
              <a:rPr lang="ru-RU" dirty="0"/>
              <a:t>53млн. р</a:t>
            </a:r>
            <a:r>
              <a:rPr lang="ru-RU" dirty="0" smtClean="0"/>
              <a:t>уб.)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4" y="2108583"/>
            <a:ext cx="2943225" cy="138112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285" y="3757131"/>
            <a:ext cx="8516850" cy="823031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767408" y="3791291"/>
            <a:ext cx="71287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Завершение проектирования водопроводной насосной станции (ВНС) по пр. Ленина в г. Аксай, Ростовской области.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285" y="4614322"/>
            <a:ext cx="8516850" cy="823031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757990" y="4817210"/>
            <a:ext cx="55130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Ремонт 19 муниципальных дорог и 3-х тротуаров.</a:t>
            </a:r>
          </a:p>
        </p:txBody>
      </p:sp>
    </p:spTree>
    <p:extLst>
      <p:ext uri="{BB962C8B-B14F-4D97-AF65-F5344CB8AC3E}">
        <p14:creationId xmlns:p14="http://schemas.microsoft.com/office/powerpoint/2010/main" val="445375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181519605"/>
              </p:ext>
            </p:extLst>
          </p:nvPr>
        </p:nvGraphicFramePr>
        <p:xfrm>
          <a:off x="1847528" y="166328"/>
          <a:ext cx="8712968" cy="11967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Рисунок 9" descr="Герб_Аксай_цвет_new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136560" y="116632"/>
            <a:ext cx="523651" cy="86409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32" y="1529156"/>
            <a:ext cx="5280938" cy="24982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884" y="1844824"/>
            <a:ext cx="5467008" cy="25863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08" y="3993680"/>
            <a:ext cx="5328592" cy="25208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0"/>
          <a:stretch/>
        </p:blipFill>
        <p:spPr>
          <a:xfrm>
            <a:off x="5813700" y="4167424"/>
            <a:ext cx="4369319" cy="24937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95100327"/>
      </p:ext>
    </p:extLst>
  </p:cSld>
  <p:clrMapOvr>
    <a:masterClrMapping/>
  </p:clrMapOvr>
  <p:transition>
    <p:cover dir="l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5099" y="890340"/>
            <a:ext cx="9926142" cy="2844337"/>
          </a:xfrm>
        </p:spPr>
        <p:txBody>
          <a:bodyPr>
            <a:normAutofit/>
          </a:bodyPr>
          <a:lstStyle/>
          <a:p>
            <a:pPr algn="ctr"/>
            <a:r>
              <a:rPr lang="ru-RU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СПАСИБО ЗА ВНИМАНИЕ!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-96688" y="6381328"/>
            <a:ext cx="12288688" cy="47667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42" y="4869160"/>
            <a:ext cx="1920080" cy="1638163"/>
          </a:xfrm>
          <a:prstGeom prst="rect">
            <a:avLst/>
          </a:prstGeom>
        </p:spPr>
      </p:pic>
      <p:pic>
        <p:nvPicPr>
          <p:cNvPr id="8" name="Рисунок 7" descr="Герб_Аксай_цвет_new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36560" y="116631"/>
            <a:ext cx="720080" cy="1188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429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670384887"/>
              </p:ext>
            </p:extLst>
          </p:nvPr>
        </p:nvGraphicFramePr>
        <p:xfrm>
          <a:off x="407369" y="260648"/>
          <a:ext cx="11252842" cy="6264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Рисунок 7" descr="Герб_Аксай_цвет_new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136560" y="116632"/>
            <a:ext cx="523651" cy="8640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3514" y="404664"/>
            <a:ext cx="11356697" cy="428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337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760" y="2844968"/>
            <a:ext cx="5065260" cy="379894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732" y="978350"/>
            <a:ext cx="4691132" cy="3518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37" y="1022947"/>
            <a:ext cx="4396538" cy="3297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343375140"/>
              </p:ext>
            </p:extLst>
          </p:nvPr>
        </p:nvGraphicFramePr>
        <p:xfrm>
          <a:off x="1847528" y="166328"/>
          <a:ext cx="8712968" cy="886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0" name="Рисунок 9" descr="Герб_Аксай_цвет_new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1136560" y="116632"/>
            <a:ext cx="523651" cy="864096"/>
          </a:xfrm>
          <a:prstGeom prst="rect">
            <a:avLst/>
          </a:prstGeom>
        </p:spPr>
      </p:pic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788445592"/>
              </p:ext>
            </p:extLst>
          </p:nvPr>
        </p:nvGraphicFramePr>
        <p:xfrm>
          <a:off x="-1" y="4496700"/>
          <a:ext cx="5159895" cy="18846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pSp>
        <p:nvGrpSpPr>
          <p:cNvPr id="7" name="Группа 6"/>
          <p:cNvGrpSpPr/>
          <p:nvPr/>
        </p:nvGrpSpPr>
        <p:grpSpPr>
          <a:xfrm>
            <a:off x="407367" y="3904028"/>
            <a:ext cx="4176464" cy="448656"/>
            <a:chOff x="0" y="8579"/>
            <a:chExt cx="9577063" cy="973440"/>
          </a:xfrm>
          <a:scene3d>
            <a:camera prst="orthographicFront"/>
            <a:lightRig rig="flat" dir="t"/>
          </a:scene3d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0" y="8579"/>
              <a:ext cx="9577063" cy="973440"/>
            </a:xfrm>
            <a:prstGeom prst="round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Скругленный прямоугольник 4"/>
            <p:cNvSpPr txBox="1"/>
            <p:nvPr/>
          </p:nvSpPr>
          <p:spPr>
            <a:xfrm>
              <a:off x="47518" y="56095"/>
              <a:ext cx="9482024" cy="9259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600" kern="1200" dirty="0"/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458194" y="3951019"/>
            <a:ext cx="42450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Общая стоимость 143 169,5 тыс. руб. </a:t>
            </a:r>
          </a:p>
        </p:txBody>
      </p:sp>
    </p:spTree>
    <p:extLst>
      <p:ext uri="{BB962C8B-B14F-4D97-AF65-F5344CB8AC3E}">
        <p14:creationId xmlns:p14="http://schemas.microsoft.com/office/powerpoint/2010/main" val="3182770452"/>
      </p:ext>
    </p:extLst>
  </p:cSld>
  <p:clrMapOvr>
    <a:masterClrMapping/>
  </p:clrMapOvr>
  <p:transition>
    <p:cover dir="l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168696" y="6381328"/>
            <a:ext cx="12360696" cy="47667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 descr="Герб_Аксай_цвет_new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63900" y="116631"/>
            <a:ext cx="392739" cy="648073"/>
          </a:xfrm>
          <a:prstGeom prst="rect">
            <a:avLst/>
          </a:prstGeom>
        </p:spPr>
      </p:pic>
      <p:graphicFrame>
        <p:nvGraphicFramePr>
          <p:cNvPr id="21" name="Схема 20"/>
          <p:cNvGraphicFramePr/>
          <p:nvPr>
            <p:extLst>
              <p:ext uri="{D42A27DB-BD31-4B8C-83A1-F6EECF244321}">
                <p14:modId xmlns:p14="http://schemas.microsoft.com/office/powerpoint/2010/main" val="176832020"/>
              </p:ext>
            </p:extLst>
          </p:nvPr>
        </p:nvGraphicFramePr>
        <p:xfrm>
          <a:off x="2344202" y="3944694"/>
          <a:ext cx="4233573" cy="2256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Объект 9"/>
          <p:cNvSpPr>
            <a:spLocks noGrp="1"/>
          </p:cNvSpPr>
          <p:nvPr>
            <p:ph sz="half" idx="1"/>
          </p:nvPr>
        </p:nvSpPr>
        <p:spPr>
          <a:xfrm>
            <a:off x="502189" y="1033376"/>
            <a:ext cx="4184035" cy="388077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ООО </a:t>
            </a:r>
            <a:r>
              <a:rPr lang="ru-RU" dirty="0"/>
              <a:t>«СКБ Центр</a:t>
            </a:r>
            <a:r>
              <a:rPr lang="ru-RU" dirty="0" smtClean="0"/>
              <a:t>» - выплаты осуществлены.</a:t>
            </a:r>
            <a:endParaRPr lang="ru-RU" dirty="0"/>
          </a:p>
          <a:p>
            <a:endParaRPr lang="ru-RU" dirty="0"/>
          </a:p>
        </p:txBody>
      </p:sp>
      <p:sp>
        <p:nvSpPr>
          <p:cNvPr id="11" name="Объект 10"/>
          <p:cNvSpPr>
            <a:spLocks noGrp="1"/>
          </p:cNvSpPr>
          <p:nvPr>
            <p:ph sz="half" idx="2"/>
          </p:nvPr>
        </p:nvSpPr>
        <p:spPr>
          <a:xfrm>
            <a:off x="6206606" y="1070739"/>
            <a:ext cx="4184034" cy="388077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Предоставлена субсидия ЖСК </a:t>
            </a:r>
            <a:r>
              <a:rPr lang="ru-RU" dirty="0"/>
              <a:t>«Менделеевский</a:t>
            </a:r>
            <a:r>
              <a:rPr lang="ru-RU" dirty="0" smtClean="0"/>
              <a:t>» в целях завершения строительства МКД по адресу г. Аксай, ул</a:t>
            </a:r>
            <a:r>
              <a:rPr lang="ru-RU" dirty="0"/>
              <a:t>. Менделеева, </a:t>
            </a:r>
            <a:r>
              <a:rPr lang="ru-RU" dirty="0" smtClean="0"/>
              <a:t>д.53-а</a:t>
            </a:r>
            <a:endParaRPr lang="ru-RU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3841" y="1668747"/>
            <a:ext cx="4654047" cy="38008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79414" y="2420888"/>
            <a:ext cx="5186822" cy="3455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5" name="Группа 24"/>
          <p:cNvGrpSpPr/>
          <p:nvPr/>
        </p:nvGrpSpPr>
        <p:grpSpPr>
          <a:xfrm>
            <a:off x="1256996" y="133154"/>
            <a:ext cx="8712968" cy="937585"/>
            <a:chOff x="-482520" y="-2852302"/>
            <a:chExt cx="8712968" cy="937585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6" name="Скругленный прямоугольник 25"/>
            <p:cNvSpPr/>
            <p:nvPr/>
          </p:nvSpPr>
          <p:spPr>
            <a:xfrm>
              <a:off x="-482520" y="-2852302"/>
              <a:ext cx="8712968" cy="885726"/>
            </a:xfrm>
            <a:prstGeom prst="roundRect">
              <a:avLst/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r>
                <a:rPr lang="ru-RU" b="1" dirty="0" smtClean="0"/>
                <a:t>Решение проблем по обеспечению прав граждан – участников долевого строительства </a:t>
              </a:r>
              <a:endParaRPr lang="ru-RU" b="1" dirty="0"/>
            </a:p>
          </p:txBody>
        </p:sp>
        <p:sp>
          <p:nvSpPr>
            <p:cNvPr id="27" name="Скругленный прямоугольник 4"/>
            <p:cNvSpPr/>
            <p:nvPr/>
          </p:nvSpPr>
          <p:spPr>
            <a:xfrm>
              <a:off x="-396044" y="-2713967"/>
              <a:ext cx="8626492" cy="79925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 defTabSz="1422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32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449428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168696" y="6381328"/>
            <a:ext cx="12360696" cy="47667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 descr="Герб_Аксай_цвет_new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63900" y="116631"/>
            <a:ext cx="392739" cy="648073"/>
          </a:xfrm>
          <a:prstGeom prst="rect">
            <a:avLst/>
          </a:prstGeom>
        </p:spPr>
      </p:pic>
      <p:pic>
        <p:nvPicPr>
          <p:cNvPr id="19" name="Объект 18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068" y="2780928"/>
            <a:ext cx="4556032" cy="3035457"/>
          </a:xfrm>
        </p:spPr>
      </p:pic>
      <p:sp>
        <p:nvSpPr>
          <p:cNvPr id="8" name="Объект 7"/>
          <p:cNvSpPr>
            <a:spLocks noGrp="1"/>
          </p:cNvSpPr>
          <p:nvPr>
            <p:ph sz="half" idx="2"/>
          </p:nvPr>
        </p:nvSpPr>
        <p:spPr>
          <a:xfrm>
            <a:off x="4439816" y="1654361"/>
            <a:ext cx="4834188" cy="4387001"/>
          </a:xfrm>
        </p:spPr>
        <p:txBody>
          <a:bodyPr/>
          <a:lstStyle/>
          <a:p>
            <a:r>
              <a:rPr lang="ru-RU" b="1" dirty="0" smtClean="0"/>
              <a:t>Всего затрачено 10 700,0 </a:t>
            </a:r>
            <a:r>
              <a:rPr lang="ru-RU" b="1" dirty="0" err="1" smtClean="0"/>
              <a:t>тыс.руб</a:t>
            </a:r>
            <a:r>
              <a:rPr lang="ru-RU" b="1" dirty="0" smtClean="0"/>
              <a:t>. Установлен памятник посвященный врачам, спасающим жизнь. </a:t>
            </a:r>
            <a:endParaRPr lang="ru-RU" b="1" dirty="0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6" y="3108917"/>
            <a:ext cx="4031285" cy="3017165"/>
          </a:xfrm>
          <a:prstGeom prst="rect">
            <a:avLst/>
          </a:prstGeom>
        </p:spPr>
      </p:pic>
      <p:sp>
        <p:nvSpPr>
          <p:cNvPr id="25" name="Скругленный прямоугольник 4"/>
          <p:cNvSpPr/>
          <p:nvPr/>
        </p:nvSpPr>
        <p:spPr>
          <a:xfrm>
            <a:off x="3433184" y="1404916"/>
            <a:ext cx="8133868" cy="1783581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82880" tIns="182880" rIns="182880" bIns="182880" numCol="1" spcCol="1270" anchor="ctr" anchorCtr="0">
            <a:noAutofit/>
          </a:bodyPr>
          <a:lstStyle/>
          <a:p>
            <a:pPr lvl="0" algn="ctr" defTabSz="21336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4800" kern="1200" dirty="0"/>
          </a:p>
        </p:txBody>
      </p:sp>
      <p:grpSp>
        <p:nvGrpSpPr>
          <p:cNvPr id="27" name="Группа 26"/>
          <p:cNvGrpSpPr/>
          <p:nvPr/>
        </p:nvGrpSpPr>
        <p:grpSpPr>
          <a:xfrm>
            <a:off x="186093" y="193777"/>
            <a:ext cx="11824360" cy="1205338"/>
            <a:chOff x="-5225511" y="437003"/>
            <a:chExt cx="16478354" cy="520622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8" name="Скругленный прямоугольник 27"/>
            <p:cNvSpPr/>
            <p:nvPr/>
          </p:nvSpPr>
          <p:spPr>
            <a:xfrm>
              <a:off x="-5017492" y="437003"/>
              <a:ext cx="16270335" cy="4812254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Скругленный прямоугольник 4"/>
            <p:cNvSpPr/>
            <p:nvPr/>
          </p:nvSpPr>
          <p:spPr>
            <a:xfrm>
              <a:off x="-5225511" y="1190092"/>
              <a:ext cx="16264000" cy="445313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82880" tIns="182880" rIns="182880" bIns="182880" numCol="1" spcCol="1270" anchor="ctr" anchorCtr="0">
              <a:noAutofit/>
            </a:bodyPr>
            <a:lstStyle/>
            <a:p>
              <a:pPr lvl="0" algn="ctr" defTabSz="2133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3600" kern="1200" dirty="0" smtClean="0"/>
                <a:t>Благоустройство территории, прилегающей к МБУЗ «ЦРБ»</a:t>
              </a:r>
              <a:endParaRPr lang="ru-RU" sz="3600" kern="1200" dirty="0"/>
            </a:p>
          </p:txBody>
        </p:sp>
      </p:grpSp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69" y="1443330"/>
            <a:ext cx="3162663" cy="210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635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168696" y="6381328"/>
            <a:ext cx="12360696" cy="47667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 descr="Герб_Аксай_цвет_new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63900" y="116631"/>
            <a:ext cx="392739" cy="648073"/>
          </a:xfrm>
          <a:prstGeom prst="rect">
            <a:avLst/>
          </a:prstGeom>
        </p:spPr>
      </p:pic>
      <p:grpSp>
        <p:nvGrpSpPr>
          <p:cNvPr id="11" name="Группа 10"/>
          <p:cNvGrpSpPr/>
          <p:nvPr/>
        </p:nvGrpSpPr>
        <p:grpSpPr>
          <a:xfrm>
            <a:off x="6620950" y="764704"/>
            <a:ext cx="5571049" cy="2076366"/>
            <a:chOff x="2" y="-219764"/>
            <a:chExt cx="9751328" cy="1500418"/>
          </a:xfrm>
          <a:scene3d>
            <a:camera prst="orthographicFront"/>
            <a:lightRig rig="flat" dir="t"/>
          </a:scene3d>
        </p:grpSpPr>
        <p:sp>
          <p:nvSpPr>
            <p:cNvPr id="15" name="Скругленный прямоугольник 14"/>
            <p:cNvSpPr/>
            <p:nvPr/>
          </p:nvSpPr>
          <p:spPr>
            <a:xfrm>
              <a:off x="2" y="27831"/>
              <a:ext cx="9577063" cy="973440"/>
            </a:xfrm>
            <a:prstGeom prst="round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Скругленный прямоугольник 4"/>
            <p:cNvSpPr txBox="1"/>
            <p:nvPr/>
          </p:nvSpPr>
          <p:spPr>
            <a:xfrm>
              <a:off x="269303" y="-219764"/>
              <a:ext cx="9482027" cy="150041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dirty="0" smtClean="0"/>
                <a:t>По факту: осуществлен ремонт 29 автомобильных дорог,6 тротуаров и парковки </a:t>
              </a:r>
              <a:endParaRPr lang="ru-RU" sz="2000" kern="1200" dirty="0"/>
            </a:p>
          </p:txBody>
        </p:sp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370" y="2439136"/>
            <a:ext cx="3411833" cy="3299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lum bright="40000" contrast="20000"/>
          </a:blip>
          <a:stretch>
            <a:fillRect/>
          </a:stretch>
        </p:blipFill>
        <p:spPr>
          <a:xfrm>
            <a:off x="699364" y="282631"/>
            <a:ext cx="5781535" cy="5683399"/>
          </a:xfrm>
          <a:prstGeom prst="rect">
            <a:avLst/>
          </a:prstGeom>
        </p:spPr>
      </p:pic>
      <p:sp>
        <p:nvSpPr>
          <p:cNvPr id="20" name="Скругленный прямоугольник 19"/>
          <p:cNvSpPr/>
          <p:nvPr/>
        </p:nvSpPr>
        <p:spPr>
          <a:xfrm>
            <a:off x="6620951" y="282631"/>
            <a:ext cx="5571049" cy="730381"/>
          </a:xfrm>
          <a:prstGeom prst="roundRect">
            <a:avLst/>
          </a:pr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smtClean="0"/>
              <a:t>Запланирован ремонт на 2021 год –</a:t>
            </a:r>
          </a:p>
          <a:p>
            <a:r>
              <a:rPr lang="ru-RU" dirty="0" smtClean="0"/>
              <a:t> 16 муниципальных дорог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6724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168696" y="6381328"/>
            <a:ext cx="12360696" cy="47667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 descr="Герб_Аксай_цвет_new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63900" y="116631"/>
            <a:ext cx="392739" cy="648073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3359696" y="622414"/>
            <a:ext cx="5256584" cy="648072"/>
            <a:chOff x="0" y="8579"/>
            <a:chExt cx="9783258" cy="973440"/>
          </a:xfrm>
          <a:scene3d>
            <a:camera prst="orthographicFront"/>
            <a:lightRig rig="flat" dir="t"/>
          </a:scene3d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0" y="8579"/>
              <a:ext cx="9577063" cy="973440"/>
            </a:xfrm>
            <a:prstGeom prst="round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Скругленный прямоугольник 4"/>
            <p:cNvSpPr txBox="1"/>
            <p:nvPr/>
          </p:nvSpPr>
          <p:spPr>
            <a:xfrm>
              <a:off x="47519" y="56100"/>
              <a:ext cx="9735739" cy="83040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b="1" dirty="0" smtClean="0"/>
                <a:t>Инновационное развитие</a:t>
              </a:r>
              <a:endParaRPr lang="ru-RU" sz="2400" kern="1200" dirty="0"/>
            </a:p>
          </p:txBody>
        </p:sp>
      </p:grp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4047350272"/>
              </p:ext>
            </p:extLst>
          </p:nvPr>
        </p:nvGraphicFramePr>
        <p:xfrm>
          <a:off x="335360" y="1969368"/>
          <a:ext cx="7056784" cy="33890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1384" y="2348880"/>
            <a:ext cx="4464496" cy="17340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619" y="1470117"/>
            <a:ext cx="5772917" cy="41191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37433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/>
              <a:t>1.Региональный </a:t>
            </a:r>
            <a:r>
              <a:rPr lang="ru-RU" dirty="0"/>
              <a:t>этап Всероссийского конкурса «Лучшая муниципальная практика», в номинации «Обеспечение эффективной «обратной связи» с жителями муниципальных образований, развитие территориального общественного самоуправления и привлечение граждан к осуществлению (участию в осуществлении) местного самоуправления в иных формах» </a:t>
            </a:r>
            <a:r>
              <a:rPr lang="ru-RU" dirty="0" err="1"/>
              <a:t>Аксайское</a:t>
            </a:r>
            <a:r>
              <a:rPr lang="ru-RU" dirty="0"/>
              <a:t> городское поселение заняло </a:t>
            </a:r>
            <a:r>
              <a:rPr lang="ru-RU" b="1" dirty="0">
                <a:solidFill>
                  <a:srgbClr val="FF0000"/>
                </a:solidFill>
              </a:rPr>
              <a:t>I </a:t>
            </a:r>
            <a:r>
              <a:rPr lang="ru-RU" b="1" dirty="0" smtClean="0">
                <a:solidFill>
                  <a:srgbClr val="FF0000"/>
                </a:solidFill>
              </a:rPr>
              <a:t>место</a:t>
            </a:r>
            <a:endParaRPr lang="ru-RU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dirty="0" smtClean="0"/>
              <a:t> 2.Конкурс </a:t>
            </a:r>
            <a:r>
              <a:rPr lang="ru-RU" dirty="0"/>
              <a:t>Ассоциации «Совет муниципальных образований Ростовской области» на звание «Лучшее муниципальное образование по информационному взаимодействию с населением»: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</a:t>
            </a:r>
            <a:r>
              <a:rPr lang="ru-RU" b="1" dirty="0">
                <a:solidFill>
                  <a:srgbClr val="FF0000"/>
                </a:solidFill>
              </a:rPr>
              <a:t>II место </a:t>
            </a:r>
            <a:r>
              <a:rPr lang="ru-RU" dirty="0"/>
              <a:t>в номинации «Лучший сайт муниципального образования по информационному взаимодействию»»;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</a:t>
            </a:r>
            <a:r>
              <a:rPr lang="ru-RU" b="1" dirty="0" smtClean="0">
                <a:solidFill>
                  <a:srgbClr val="FF0000"/>
                </a:solidFill>
              </a:rPr>
              <a:t>II </a:t>
            </a:r>
            <a:r>
              <a:rPr lang="ru-RU" b="1" dirty="0">
                <a:solidFill>
                  <a:srgbClr val="FF0000"/>
                </a:solidFill>
              </a:rPr>
              <a:t>место </a:t>
            </a:r>
            <a:r>
              <a:rPr lang="ru-RU" dirty="0"/>
              <a:t>в номинации </a:t>
            </a:r>
            <a:r>
              <a:rPr lang="ru-RU" dirty="0" smtClean="0"/>
              <a:t>«</a:t>
            </a:r>
            <a:r>
              <a:rPr lang="ru-RU" dirty="0"/>
              <a:t>«Лучшее муниципальное образование по взаимодействию с населением</a:t>
            </a:r>
            <a:r>
              <a:rPr lang="ru-RU" dirty="0" smtClean="0"/>
              <a:t>».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263353" y="332656"/>
            <a:ext cx="11233248" cy="1512168"/>
            <a:chOff x="0" y="1008113"/>
            <a:chExt cx="11252842" cy="4241144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0" y="1008113"/>
              <a:ext cx="11252842" cy="4241144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Скругленный прямоугольник 4"/>
            <p:cNvSpPr/>
            <p:nvPr/>
          </p:nvSpPr>
          <p:spPr>
            <a:xfrm>
              <a:off x="0" y="1784852"/>
              <a:ext cx="10838770" cy="325737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82880" tIns="182880" rIns="182880" bIns="182880" numCol="1" spcCol="1270" anchor="ctr" anchorCtr="0">
              <a:noAutofit/>
            </a:bodyPr>
            <a:lstStyle/>
            <a:p>
              <a:pPr lvl="0" algn="ctr" defTabSz="2133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3200" kern="1200" dirty="0" smtClean="0"/>
                <a:t>Участие в конкурсах Администрацией </a:t>
              </a:r>
              <a:r>
                <a:rPr lang="ru-RU" sz="3200" kern="1200" dirty="0" err="1" smtClean="0"/>
                <a:t>Аксайского</a:t>
              </a:r>
              <a:r>
                <a:rPr lang="ru-RU" sz="3200" kern="1200" dirty="0" smtClean="0"/>
                <a:t> городского поселения </a:t>
              </a:r>
              <a:endParaRPr lang="ru-RU" sz="32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56346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68" y="2996676"/>
            <a:ext cx="5472608" cy="31560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1652" y="2146504"/>
            <a:ext cx="5112568" cy="40199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-168696" y="6381328"/>
            <a:ext cx="12360696" cy="47667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 descr="Герб_Аксай_цвет_new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463900" y="116631"/>
            <a:ext cx="392739" cy="648073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-1176808" y="440667"/>
            <a:ext cx="11305256" cy="540061"/>
            <a:chOff x="-2519023" y="8579"/>
            <a:chExt cx="13723304" cy="973440"/>
          </a:xfrm>
          <a:scene3d>
            <a:camera prst="orthographicFront"/>
            <a:lightRig rig="flat" dir="t"/>
          </a:scene3d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0" y="8579"/>
              <a:ext cx="9577063" cy="973440"/>
            </a:xfrm>
            <a:prstGeom prst="round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Скругленный прямоугольник 4"/>
            <p:cNvSpPr txBox="1"/>
            <p:nvPr/>
          </p:nvSpPr>
          <p:spPr>
            <a:xfrm>
              <a:off x="-2519023" y="8579"/>
              <a:ext cx="13723304" cy="92568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3200" b="1" dirty="0" smtClean="0"/>
                <a:t>Современный облик города Аксай</a:t>
              </a:r>
              <a:endParaRPr lang="ru-RU" sz="3200" kern="1200" dirty="0"/>
            </a:p>
          </p:txBody>
        </p:sp>
      </p:grp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433587690"/>
              </p:ext>
            </p:extLst>
          </p:nvPr>
        </p:nvGraphicFramePr>
        <p:xfrm>
          <a:off x="6587716" y="1405748"/>
          <a:ext cx="2743854" cy="850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pSp>
        <p:nvGrpSpPr>
          <p:cNvPr id="17" name="Группа 16"/>
          <p:cNvGrpSpPr/>
          <p:nvPr/>
        </p:nvGrpSpPr>
        <p:grpSpPr>
          <a:xfrm>
            <a:off x="6446015" y="1365818"/>
            <a:ext cx="2612431" cy="747730"/>
            <a:chOff x="131422" y="0"/>
            <a:chExt cx="2612431" cy="74773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8" name="Овал 17"/>
            <p:cNvSpPr/>
            <p:nvPr/>
          </p:nvSpPr>
          <p:spPr>
            <a:xfrm>
              <a:off x="131422" y="0"/>
              <a:ext cx="2612431" cy="747730"/>
            </a:xfrm>
            <a:prstGeom prst="ellipse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Овал 4"/>
            <p:cNvSpPr/>
            <p:nvPr/>
          </p:nvSpPr>
          <p:spPr>
            <a:xfrm>
              <a:off x="514004" y="109503"/>
              <a:ext cx="1847267" cy="52872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598" tIns="0" rIns="72598" bIns="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kern="1200" dirty="0" smtClean="0"/>
                <a:t>Ул. Ленина, д.33</a:t>
              </a:r>
              <a:endParaRPr lang="ru-RU" sz="20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824164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3198</TotalTime>
  <Words>342</Words>
  <Application>Microsoft Office PowerPoint</Application>
  <PresentationFormat>Широкоэкранный</PresentationFormat>
  <Paragraphs>50</Paragraphs>
  <Slides>15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Trebuchet MS</vt:lpstr>
      <vt:lpstr>Wingdings 3</vt:lpstr>
      <vt:lpstr>Грань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Социально-значимые планы работ на 2020г.</dc:title>
  <dc:creator>DELO</dc:creator>
  <cp:lastModifiedBy>0201</cp:lastModifiedBy>
  <cp:revision>229</cp:revision>
  <cp:lastPrinted>2021-02-10T13:52:42Z</cp:lastPrinted>
  <dcterms:created xsi:type="dcterms:W3CDTF">2019-11-20T07:15:53Z</dcterms:created>
  <dcterms:modified xsi:type="dcterms:W3CDTF">2022-02-02T12:21:25Z</dcterms:modified>
</cp:coreProperties>
</file>